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D6E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7E4F98-B0EC-4548-841E-61F14BA3CCCF}" v="217" dt="2020-11-22T13:46:04.473"/>
    <p1510:client id="{CB3BF317-4324-FF50-AC80-C80A47EF107B}" v="1016" dt="2020-11-22T15:30:07.3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61" d="100"/>
          <a:sy n="61" d="100"/>
        </p:scale>
        <p:origin x="84"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2939096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3347616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2287696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2118150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41130002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862737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2157733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1306504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2441940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1232981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11/22/2020</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‹N°›</a:t>
            </a:fld>
            <a:endParaRPr lang="en-US"/>
          </a:p>
        </p:txBody>
      </p:sp>
    </p:spTree>
    <p:extLst>
      <p:ext uri="{BB962C8B-B14F-4D97-AF65-F5344CB8AC3E}">
        <p14:creationId xmlns:p14="http://schemas.microsoft.com/office/powerpoint/2010/main" val="2287250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11/22/2020</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‹N°›</a:t>
            </a:fld>
            <a:endParaRPr lang="en-US"/>
          </a:p>
        </p:txBody>
      </p:sp>
    </p:spTree>
    <p:extLst>
      <p:ext uri="{BB962C8B-B14F-4D97-AF65-F5344CB8AC3E}">
        <p14:creationId xmlns:p14="http://schemas.microsoft.com/office/powerpoint/2010/main" val="1044240996"/>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4B68894-7BA5-4738-8382-53E5C876D12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126"/>
          <a:stretch/>
        </p:blipFill>
        <p:spPr>
          <a:xfrm>
            <a:off x="20" y="10"/>
            <a:ext cx="12188635" cy="6857990"/>
          </a:xfrm>
          <a:prstGeom prst="rect">
            <a:avLst/>
          </a:prstGeom>
        </p:spPr>
      </p:pic>
      <p:sp>
        <p:nvSpPr>
          <p:cNvPr id="11" name="Freeform: Shape 10">
            <a:extLst>
              <a:ext uri="{FF2B5EF4-FFF2-40B4-BE49-F238E27FC236}">
                <a16:creationId xmlns:a16="http://schemas.microsoft.com/office/drawing/2014/main" id="{15A93C08-5026-4474-A6D5-87A03C1357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78823" cy="6028256"/>
          </a:xfrm>
          <a:custGeom>
            <a:avLst/>
            <a:gdLst>
              <a:gd name="connsiteX0" fmla="*/ 0 w 5578823"/>
              <a:gd name="connsiteY0" fmla="*/ 0 h 6028256"/>
              <a:gd name="connsiteX1" fmla="*/ 3897606 w 5578823"/>
              <a:gd name="connsiteY1" fmla="*/ 0 h 6028256"/>
              <a:gd name="connsiteX2" fmla="*/ 4274232 w 5578823"/>
              <a:gd name="connsiteY2" fmla="*/ 360545 h 6028256"/>
              <a:gd name="connsiteX3" fmla="*/ 4673934 w 5578823"/>
              <a:gd name="connsiteY3" fmla="*/ 738354 h 6028256"/>
              <a:gd name="connsiteX4" fmla="*/ 5421862 w 5578823"/>
              <a:gd name="connsiteY4" fmla="*/ 1773839 h 6028256"/>
              <a:gd name="connsiteX5" fmla="*/ 5469198 w 5578823"/>
              <a:gd name="connsiteY5" fmla="*/ 3329255 h 6028256"/>
              <a:gd name="connsiteX6" fmla="*/ 4741546 w 5578823"/>
              <a:gd name="connsiteY6" fmla="*/ 4877588 h 6028256"/>
              <a:gd name="connsiteX7" fmla="*/ 1325600 w 5578823"/>
              <a:gd name="connsiteY7" fmla="*/ 5980388 h 6028256"/>
              <a:gd name="connsiteX8" fmla="*/ 137593 w 5578823"/>
              <a:gd name="connsiteY8" fmla="*/ 5804042 h 6028256"/>
              <a:gd name="connsiteX9" fmla="*/ 0 w 5578823"/>
              <a:gd name="connsiteY9" fmla="*/ 5760161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3"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8"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E633B38B-B87A-4288-A20F-0223A6C27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2" name="Titre 1"/>
          <p:cNvSpPr>
            <a:spLocks noGrp="1"/>
          </p:cNvSpPr>
          <p:nvPr>
            <p:ph type="ctrTitle"/>
          </p:nvPr>
        </p:nvSpPr>
        <p:spPr>
          <a:xfrm>
            <a:off x="761999" y="867878"/>
            <a:ext cx="4127635" cy="2828223"/>
          </a:xfrm>
        </p:spPr>
        <p:txBody>
          <a:bodyPr>
            <a:normAutofit/>
          </a:bodyPr>
          <a:lstStyle/>
          <a:p>
            <a:pPr algn="l"/>
            <a:r>
              <a:rPr lang="de-DE" sz="4400" dirty="0" err="1">
                <a:solidFill>
                  <a:schemeClr val="accent4">
                    <a:lumMod val="40000"/>
                    <a:lumOff val="60000"/>
                  </a:schemeClr>
                </a:solidFill>
                <a:cs typeface="Calibri Light"/>
              </a:rPr>
              <a:t>Les</a:t>
            </a:r>
            <a:endParaRPr lang="de-DE" sz="4400">
              <a:solidFill>
                <a:schemeClr val="accent4">
                  <a:lumMod val="40000"/>
                  <a:lumOff val="60000"/>
                </a:schemeClr>
              </a:solidFill>
            </a:endParaRPr>
          </a:p>
          <a:p>
            <a:r>
              <a:rPr lang="de-DE" b="1" i="1" err="1">
                <a:solidFill>
                  <a:schemeClr val="accent4">
                    <a:lumMod val="40000"/>
                    <a:lumOff val="60000"/>
                  </a:schemeClr>
                </a:solidFill>
                <a:cs typeface="Calibri Light"/>
              </a:rPr>
              <a:t>adverbes</a:t>
            </a:r>
            <a:endParaRPr lang="de-DE" b="1" i="1">
              <a:solidFill>
                <a:schemeClr val="accent4">
                  <a:lumMod val="40000"/>
                  <a:lumOff val="60000"/>
                </a:schemeClr>
              </a:solidFill>
              <a:cs typeface="Calibri Light"/>
            </a:endParaRPr>
          </a:p>
        </p:txBody>
      </p:sp>
      <p:sp>
        <p:nvSpPr>
          <p:cNvPr id="5" name="ZoneTexte 4">
            <a:extLst>
              <a:ext uri="{FF2B5EF4-FFF2-40B4-BE49-F238E27FC236}">
                <a16:creationId xmlns:a16="http://schemas.microsoft.com/office/drawing/2014/main" id="{2D817D47-964C-487C-B110-120811549560}"/>
              </a:ext>
            </a:extLst>
          </p:cNvPr>
          <p:cNvSpPr txBox="1"/>
          <p:nvPr/>
        </p:nvSpPr>
        <p:spPr>
          <a:xfrm>
            <a:off x="5702877" y="1451493"/>
            <a:ext cx="7491760" cy="3970318"/>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342900" indent="-342900">
              <a:buAutoNum type="romanUcPeriod"/>
            </a:pPr>
            <a:r>
              <a:rPr lang="fr-FR" sz="2800" b="1" i="1" dirty="0">
                <a:solidFill>
                  <a:schemeClr val="bg1"/>
                </a:solidFill>
                <a:latin typeface="Georgia Pro Black"/>
              </a:rPr>
              <a:t>        Définition.</a:t>
            </a:r>
          </a:p>
          <a:p>
            <a:pPr marL="342900" indent="-342900">
              <a:buAutoNum type="romanUcPeriod"/>
            </a:pPr>
            <a:r>
              <a:rPr lang="fr-FR" sz="2800" b="1" i="1" dirty="0">
                <a:solidFill>
                  <a:schemeClr val="bg1"/>
                </a:solidFill>
                <a:latin typeface="Georgia Pro Black"/>
              </a:rPr>
              <a:t>       La forme des adverbes.</a:t>
            </a:r>
          </a:p>
          <a:p>
            <a:pPr marL="342900" indent="-342900">
              <a:buAutoNum type="romanUcPeriod"/>
            </a:pPr>
            <a:r>
              <a:rPr lang="fr-FR" sz="2800" b="1" i="1" dirty="0">
                <a:solidFill>
                  <a:schemeClr val="bg1"/>
                </a:solidFill>
                <a:latin typeface="Georgia Pro Black"/>
                <a:ea typeface="+mn-lt"/>
                <a:cs typeface="+mn-lt"/>
              </a:rPr>
              <a:t>     Les degrés des adverbes.</a:t>
            </a:r>
          </a:p>
          <a:p>
            <a:pPr marL="342900" indent="-342900">
              <a:buAutoNum type="romanUcPeriod"/>
            </a:pPr>
            <a:r>
              <a:rPr lang="fr-FR" sz="2800" b="1" i="1" dirty="0">
                <a:solidFill>
                  <a:schemeClr val="bg1"/>
                </a:solidFill>
                <a:latin typeface="Georgia Pro Black"/>
                <a:ea typeface="+mn-lt"/>
                <a:cs typeface="+mn-lt"/>
              </a:rPr>
              <a:t>     Les adverbes d’intensité. </a:t>
            </a:r>
          </a:p>
          <a:p>
            <a:pPr marL="342900" indent="-342900">
              <a:buAutoNum type="romanUcPeriod"/>
            </a:pPr>
            <a:r>
              <a:rPr lang="fr-FR" sz="2800" b="1" i="1" dirty="0">
                <a:solidFill>
                  <a:schemeClr val="bg1"/>
                </a:solidFill>
                <a:latin typeface="Georgia Pro Black"/>
                <a:ea typeface="+mn-lt"/>
                <a:cs typeface="+mn-lt"/>
              </a:rPr>
              <a:t>       Les adverbes de temps. </a:t>
            </a:r>
          </a:p>
          <a:p>
            <a:pPr marL="342900" indent="-342900">
              <a:buAutoNum type="romanUcPeriod"/>
            </a:pPr>
            <a:r>
              <a:rPr lang="fr-FR" sz="2800" b="1" i="1" dirty="0">
                <a:solidFill>
                  <a:schemeClr val="bg1"/>
                </a:solidFill>
                <a:latin typeface="Georgia Pro Black"/>
                <a:ea typeface="+mn-lt"/>
                <a:cs typeface="+mn-lt"/>
              </a:rPr>
              <a:t>     Les adverbes de lieu. </a:t>
            </a:r>
          </a:p>
          <a:p>
            <a:pPr marL="342900" indent="-342900">
              <a:buAutoNum type="romanUcPeriod"/>
            </a:pPr>
            <a:r>
              <a:rPr lang="fr-FR" sz="2800" b="1" i="1" dirty="0">
                <a:solidFill>
                  <a:schemeClr val="bg1"/>
                </a:solidFill>
                <a:latin typeface="Georgia Pro Black"/>
                <a:ea typeface="+mn-lt"/>
                <a:cs typeface="+mn-lt"/>
              </a:rPr>
              <a:t>   Les adverbes de manière. </a:t>
            </a:r>
          </a:p>
          <a:p>
            <a:pPr marL="342900" indent="-342900">
              <a:buAutoNum type="romanUcPeriod"/>
            </a:pPr>
            <a:r>
              <a:rPr lang="fr-FR" sz="2800" b="1" i="1" dirty="0">
                <a:solidFill>
                  <a:schemeClr val="bg1"/>
                </a:solidFill>
                <a:latin typeface="Georgia Pro Black"/>
                <a:ea typeface="+mn-lt"/>
                <a:cs typeface="+mn-lt"/>
              </a:rPr>
              <a:t> Les adverbes de phrase. </a:t>
            </a:r>
          </a:p>
          <a:p>
            <a:pPr marL="342900" indent="-342900">
              <a:buAutoNum type="romanUcPeriod"/>
            </a:pPr>
            <a:r>
              <a:rPr lang="fr-FR" sz="2800" b="1" i="1" dirty="0">
                <a:solidFill>
                  <a:schemeClr val="bg1"/>
                </a:solidFill>
                <a:latin typeface="Georgia Pro Black"/>
                <a:ea typeface="+mn-lt"/>
                <a:cs typeface="+mn-lt"/>
              </a:rPr>
              <a:t>    L’adverbe tout. </a:t>
            </a:r>
          </a:p>
        </p:txBody>
      </p:sp>
      <p:sp>
        <p:nvSpPr>
          <p:cNvPr id="3" name="ZoneTexte 2">
            <a:extLst>
              <a:ext uri="{FF2B5EF4-FFF2-40B4-BE49-F238E27FC236}">
                <a16:creationId xmlns:a16="http://schemas.microsoft.com/office/drawing/2014/main" id="{E94815C1-DA14-43FA-8457-DA35021FA3DE}"/>
              </a:ext>
            </a:extLst>
          </p:cNvPr>
          <p:cNvSpPr txBox="1"/>
          <p:nvPr/>
        </p:nvSpPr>
        <p:spPr>
          <a:xfrm>
            <a:off x="8600661" y="5859117"/>
            <a:ext cx="466476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400" b="1" i="1">
                <a:solidFill>
                  <a:schemeClr val="accent1">
                    <a:lumMod val="75000"/>
                  </a:schemeClr>
                </a:solidFill>
                <a:latin typeface="Bernard MT Condensed"/>
              </a:rPr>
              <a:t>Réalisé par :</a:t>
            </a:r>
          </a:p>
          <a:p>
            <a:pPr algn="ctr"/>
            <a:r>
              <a:rPr lang="fr-FR" sz="2400" b="1" i="1">
                <a:solidFill>
                  <a:schemeClr val="accent1">
                    <a:lumMod val="75000"/>
                  </a:schemeClr>
                </a:solidFill>
                <a:latin typeface="Bernard MT Condensed"/>
              </a:rPr>
              <a:t>MCW-1</a:t>
            </a:r>
          </a:p>
        </p:txBody>
      </p:sp>
    </p:spTree>
    <p:extLst>
      <p:ext uri="{BB962C8B-B14F-4D97-AF65-F5344CB8AC3E}">
        <p14:creationId xmlns:p14="http://schemas.microsoft.com/office/powerpoint/2010/main" val="37840890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0333C62-E922-4E05-AB5D-5F022AC2691D}"/>
              </a:ext>
            </a:extLst>
          </p:cNvPr>
          <p:cNvSpPr>
            <a:spLocks noGrp="1"/>
          </p:cNvSpPr>
          <p:nvPr>
            <p:ph type="title"/>
          </p:nvPr>
        </p:nvSpPr>
        <p:spPr>
          <a:xfrm>
            <a:off x="720587" y="24848"/>
            <a:ext cx="10668000" cy="1524000"/>
          </a:xfrm>
        </p:spPr>
        <p:txBody>
          <a:bodyPr/>
          <a:lstStyle/>
          <a:p>
            <a:pPr algn="ctr"/>
            <a:r>
              <a:rPr lang="fr-FR" b="1" i="1" u="sng">
                <a:solidFill>
                  <a:srgbClr val="FF0000"/>
                </a:solidFill>
              </a:rPr>
              <a:t>IX - </a:t>
            </a:r>
            <a:r>
              <a:rPr lang="fr-FR" b="1" i="1" u="sng">
                <a:solidFill>
                  <a:srgbClr val="FF0000"/>
                </a:solidFill>
                <a:ea typeface="+mj-lt"/>
                <a:cs typeface="+mj-lt"/>
              </a:rPr>
              <a:t>L’adverbe tout. </a:t>
            </a:r>
            <a:endParaRPr lang="fr-FR"/>
          </a:p>
        </p:txBody>
      </p:sp>
      <p:sp>
        <p:nvSpPr>
          <p:cNvPr id="3" name="Espace réservé du contenu 2">
            <a:extLst>
              <a:ext uri="{FF2B5EF4-FFF2-40B4-BE49-F238E27FC236}">
                <a16:creationId xmlns:a16="http://schemas.microsoft.com/office/drawing/2014/main" id="{B396FFED-2D36-4410-9782-10526D66D997}"/>
              </a:ext>
            </a:extLst>
          </p:cNvPr>
          <p:cNvSpPr>
            <a:spLocks noGrp="1"/>
          </p:cNvSpPr>
          <p:nvPr>
            <p:ph idx="1"/>
          </p:nvPr>
        </p:nvSpPr>
        <p:spPr>
          <a:xfrm>
            <a:off x="762000" y="1474304"/>
            <a:ext cx="10668000" cy="4455843"/>
          </a:xfrm>
        </p:spPr>
        <p:txBody>
          <a:bodyPr vert="horz" lIns="91440" tIns="45720" rIns="91440" bIns="45720" rtlCol="0" anchor="t">
            <a:normAutofit/>
          </a:bodyPr>
          <a:lstStyle/>
          <a:p>
            <a:pPr marL="0" indent="0">
              <a:buNone/>
            </a:pPr>
            <a:r>
              <a:rPr lang="fr-FR">
                <a:solidFill>
                  <a:schemeClr val="accent4">
                    <a:lumMod val="60000"/>
                    <a:lumOff val="40000"/>
                  </a:schemeClr>
                </a:solidFill>
                <a:ea typeface="+mn-lt"/>
                <a:cs typeface="+mn-lt"/>
              </a:rPr>
              <a:t>◗ L’adverbe tout a le sens de « complètement » et </a:t>
            </a:r>
            <a:r>
              <a:rPr lang="fr-FR">
                <a:solidFill>
                  <a:srgbClr val="7030A0"/>
                </a:solidFill>
                <a:ea typeface="+mn-lt"/>
                <a:cs typeface="+mn-lt"/>
              </a:rPr>
              <a:t>il précise le sens</a:t>
            </a:r>
            <a:r>
              <a:rPr lang="fr-FR">
                <a:solidFill>
                  <a:schemeClr val="accent4">
                    <a:lumMod val="60000"/>
                    <a:lumOff val="40000"/>
                  </a:schemeClr>
                </a:solidFill>
                <a:ea typeface="+mn-lt"/>
                <a:cs typeface="+mn-lt"/>
              </a:rPr>
              <a:t> d’un adjectif qualificatif : Son bonnet était tout blanc et ses gants étaient tout noirs. J’ai mangé la tarte tout entière. </a:t>
            </a:r>
            <a:endParaRPr lang="fr-FR">
              <a:solidFill>
                <a:schemeClr val="accent4">
                  <a:lumMod val="60000"/>
                  <a:lumOff val="40000"/>
                </a:schemeClr>
              </a:solidFill>
            </a:endParaRPr>
          </a:p>
          <a:p>
            <a:pPr marL="0" indent="0">
              <a:buNone/>
            </a:pPr>
            <a:r>
              <a:rPr lang="fr-FR">
                <a:solidFill>
                  <a:schemeClr val="accent4">
                    <a:lumMod val="60000"/>
                    <a:lumOff val="40000"/>
                  </a:schemeClr>
                </a:solidFill>
                <a:ea typeface="+mn-lt"/>
                <a:cs typeface="+mn-lt"/>
              </a:rPr>
              <a:t>◗ L’adverbe tout n’est pas un adverbe toujours invariable. Devant un adjectif qualificatif féminin singulier ou pluriel qui commence par une consonne, </a:t>
            </a:r>
            <a:r>
              <a:rPr lang="fr-FR">
                <a:solidFill>
                  <a:srgbClr val="7030A0"/>
                </a:solidFill>
                <a:ea typeface="+mn-lt"/>
                <a:cs typeface="+mn-lt"/>
              </a:rPr>
              <a:t>tout s’accorde</a:t>
            </a:r>
            <a:r>
              <a:rPr lang="fr-FR">
                <a:solidFill>
                  <a:schemeClr val="accent4">
                    <a:lumMod val="60000"/>
                    <a:lumOff val="40000"/>
                  </a:schemeClr>
                </a:solidFill>
                <a:ea typeface="+mn-lt"/>
                <a:cs typeface="+mn-lt"/>
              </a:rPr>
              <a:t> : Son écharpe était toute blanche et ses chaussures étaient toutes noires. J’ai mangé les carottes toutes crues.</a:t>
            </a:r>
            <a:endParaRPr lang="fr-FR">
              <a:solidFill>
                <a:schemeClr val="accent4">
                  <a:lumMod val="60000"/>
                  <a:lumOff val="40000"/>
                </a:schemeClr>
              </a:solidFill>
            </a:endParaRPr>
          </a:p>
        </p:txBody>
      </p:sp>
    </p:spTree>
    <p:extLst>
      <p:ext uri="{BB962C8B-B14F-4D97-AF65-F5344CB8AC3E}">
        <p14:creationId xmlns:p14="http://schemas.microsoft.com/office/powerpoint/2010/main" val="2172201123"/>
      </p:ext>
    </p:extLst>
  </p:cSld>
  <p:clrMapOvr>
    <a:masterClrMapping/>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EE6792-417C-45D5-AB72-8F8E889ADF87}"/>
              </a:ext>
            </a:extLst>
          </p:cNvPr>
          <p:cNvSpPr>
            <a:spLocks noGrp="1"/>
          </p:cNvSpPr>
          <p:nvPr>
            <p:ph type="title"/>
          </p:nvPr>
        </p:nvSpPr>
        <p:spPr>
          <a:xfrm>
            <a:off x="762000" y="74543"/>
            <a:ext cx="10668000" cy="1524000"/>
          </a:xfrm>
        </p:spPr>
        <p:txBody>
          <a:bodyPr/>
          <a:lstStyle/>
          <a:p>
            <a:pPr algn="ctr"/>
            <a:r>
              <a:rPr lang="fr-FR" b="1" i="1" u="sng">
                <a:solidFill>
                  <a:srgbClr val="FF0000"/>
                </a:solidFill>
              </a:rPr>
              <a:t>Attention !!</a:t>
            </a:r>
            <a:endParaRPr lang="fr-FR"/>
          </a:p>
        </p:txBody>
      </p:sp>
      <p:sp>
        <p:nvSpPr>
          <p:cNvPr id="3" name="Espace réservé du contenu 2">
            <a:extLst>
              <a:ext uri="{FF2B5EF4-FFF2-40B4-BE49-F238E27FC236}">
                <a16:creationId xmlns:a16="http://schemas.microsoft.com/office/drawing/2014/main" id="{F76E0923-9A62-4487-BE6B-2971292971F5}"/>
              </a:ext>
            </a:extLst>
          </p:cNvPr>
          <p:cNvSpPr>
            <a:spLocks noGrp="1"/>
          </p:cNvSpPr>
          <p:nvPr>
            <p:ph idx="1"/>
          </p:nvPr>
        </p:nvSpPr>
        <p:spPr>
          <a:xfrm>
            <a:off x="762000" y="1822174"/>
            <a:ext cx="11049000" cy="4497256"/>
          </a:xfrm>
        </p:spPr>
        <p:txBody>
          <a:bodyPr vert="horz" lIns="91440" tIns="45720" rIns="91440" bIns="45720" rtlCol="0" anchor="t">
            <a:normAutofit fontScale="92500" lnSpcReduction="20000"/>
          </a:bodyPr>
          <a:lstStyle/>
          <a:p>
            <a:r>
              <a:rPr lang="fr-FR">
                <a:solidFill>
                  <a:schemeClr val="accent4">
                    <a:lumMod val="60000"/>
                    <a:lumOff val="40000"/>
                  </a:schemeClr>
                </a:solidFill>
                <a:ea typeface="+mn-lt"/>
                <a:cs typeface="+mn-lt"/>
              </a:rPr>
              <a:t>Attention Ne pas confondre tout déterminant, tout pronom et tout adverbe.</a:t>
            </a:r>
          </a:p>
          <a:p>
            <a:r>
              <a:rPr lang="fr-FR">
                <a:solidFill>
                  <a:schemeClr val="accent4">
                    <a:lumMod val="60000"/>
                    <a:lumOff val="40000"/>
                  </a:schemeClr>
                </a:solidFill>
                <a:ea typeface="+mn-lt"/>
                <a:cs typeface="+mn-lt"/>
              </a:rPr>
              <a:t>• Le déterminant indéfini tout est variable. Il fait partie d’un groupe du nom et il s’accorde toujours avec le nom auquel il se rapporte  : Tous les jours. Toute la nuit. </a:t>
            </a:r>
          </a:p>
          <a:p>
            <a:r>
              <a:rPr lang="fr-FR">
                <a:solidFill>
                  <a:schemeClr val="accent4">
                    <a:lumMod val="60000"/>
                    <a:lumOff val="40000"/>
                  </a:schemeClr>
                </a:solidFill>
                <a:ea typeface="+mn-lt"/>
                <a:cs typeface="+mn-lt"/>
              </a:rPr>
              <a:t>• Le pronom indéfini tout est variable. Il est sujet ou complément d’un verbe : Tout est fini. Toutes sont là. Je les vois tous. </a:t>
            </a:r>
          </a:p>
          <a:p>
            <a:r>
              <a:rPr lang="fr-FR">
                <a:solidFill>
                  <a:schemeClr val="accent4">
                    <a:lumMod val="60000"/>
                    <a:lumOff val="40000"/>
                  </a:schemeClr>
                </a:solidFill>
                <a:ea typeface="+mn-lt"/>
                <a:cs typeface="+mn-lt"/>
              </a:rPr>
              <a:t>• L’adverbe tout précède un adjectif. Il est invariable sauf quand l’adjectif est au féminin et commence par une consonne.Voir ci-dessus.</a:t>
            </a:r>
            <a:endParaRPr lang="fr-FR">
              <a:solidFill>
                <a:schemeClr val="accent4">
                  <a:lumMod val="60000"/>
                  <a:lumOff val="40000"/>
                </a:schemeClr>
              </a:solidFill>
            </a:endParaRPr>
          </a:p>
        </p:txBody>
      </p:sp>
    </p:spTree>
    <p:extLst>
      <p:ext uri="{BB962C8B-B14F-4D97-AF65-F5344CB8AC3E}">
        <p14:creationId xmlns:p14="http://schemas.microsoft.com/office/powerpoint/2010/main" val="3601125656"/>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4">
            <a:extLst>
              <a:ext uri="{FF2B5EF4-FFF2-40B4-BE49-F238E27FC236}">
                <a16:creationId xmlns:a16="http://schemas.microsoft.com/office/drawing/2014/main" id="{EF5ABFF4-A4D6-4E1F-97B3-608E90C917F1}"/>
              </a:ext>
            </a:extLst>
          </p:cNvPr>
          <p:cNvPicPr>
            <a:picLocks noGrp="1" noChangeAspect="1"/>
          </p:cNvPicPr>
          <p:nvPr>
            <p:ph idx="1"/>
          </p:nvPr>
        </p:nvPicPr>
        <p:blipFill>
          <a:blip r:embed="rId2"/>
          <a:stretch>
            <a:fillRect/>
          </a:stretch>
        </p:blipFill>
        <p:spPr>
          <a:xfrm>
            <a:off x="-13655" y="0"/>
            <a:ext cx="12210346" cy="6857117"/>
          </a:xfrm>
        </p:spPr>
      </p:pic>
      <p:sp>
        <p:nvSpPr>
          <p:cNvPr id="5" name="ZoneTexte 4">
            <a:extLst>
              <a:ext uri="{FF2B5EF4-FFF2-40B4-BE49-F238E27FC236}">
                <a16:creationId xmlns:a16="http://schemas.microsoft.com/office/drawing/2014/main" id="{13F14679-1A41-4030-8FAA-4CEAA3EC4D00}"/>
              </a:ext>
            </a:extLst>
          </p:cNvPr>
          <p:cNvSpPr txBox="1"/>
          <p:nvPr/>
        </p:nvSpPr>
        <p:spPr>
          <a:xfrm>
            <a:off x="-62753" y="5818094"/>
            <a:ext cx="5611905"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2800" b="1" i="1">
                <a:solidFill>
                  <a:schemeClr val="bg1"/>
                </a:solidFill>
                <a:latin typeface="Arial Black"/>
              </a:rPr>
              <a:t>Merci Pour votre Attention!</a:t>
            </a:r>
          </a:p>
          <a:p>
            <a:pPr algn="ctr"/>
            <a:r>
              <a:rPr lang="fr-FR" sz="2800" b="1" i="1">
                <a:solidFill>
                  <a:schemeClr val="bg1"/>
                </a:solidFill>
                <a:latin typeface="Arial Black"/>
              </a:rPr>
              <a:t>Des questions??</a:t>
            </a:r>
          </a:p>
        </p:txBody>
      </p:sp>
      <p:sp>
        <p:nvSpPr>
          <p:cNvPr id="6" name="ZoneTexte 5">
            <a:extLst>
              <a:ext uri="{FF2B5EF4-FFF2-40B4-BE49-F238E27FC236}">
                <a16:creationId xmlns:a16="http://schemas.microsoft.com/office/drawing/2014/main" id="{CB31CFC4-4DAA-4310-940C-D9496F026E54}"/>
              </a:ext>
            </a:extLst>
          </p:cNvPr>
          <p:cNvSpPr txBox="1"/>
          <p:nvPr/>
        </p:nvSpPr>
        <p:spPr>
          <a:xfrm rot="-3720000">
            <a:off x="9484099" y="4006662"/>
            <a:ext cx="402515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fr-FR" sz="2800" b="1" i="1">
                <a:solidFill>
                  <a:schemeClr val="bg1"/>
                </a:solidFill>
                <a:latin typeface="Arial Black"/>
              </a:rPr>
              <a:t>Questions???</a:t>
            </a:r>
          </a:p>
        </p:txBody>
      </p:sp>
      <p:sp>
        <p:nvSpPr>
          <p:cNvPr id="8" name="ZoneTexte 7">
            <a:extLst>
              <a:ext uri="{FF2B5EF4-FFF2-40B4-BE49-F238E27FC236}">
                <a16:creationId xmlns:a16="http://schemas.microsoft.com/office/drawing/2014/main" id="{DA8ADDCC-E1AC-41A1-BD40-B2D2B27DD7DC}"/>
              </a:ext>
            </a:extLst>
          </p:cNvPr>
          <p:cNvSpPr txBox="1"/>
          <p:nvPr/>
        </p:nvSpPr>
        <p:spPr>
          <a:xfrm rot="3240000">
            <a:off x="-583266" y="3917014"/>
            <a:ext cx="402515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fr-FR" sz="2800" b="1" i="1">
                <a:solidFill>
                  <a:schemeClr val="bg1"/>
                </a:solidFill>
                <a:latin typeface="Arial Black"/>
              </a:rPr>
              <a:t>Questions???</a:t>
            </a:r>
          </a:p>
        </p:txBody>
      </p:sp>
    </p:spTree>
    <p:extLst>
      <p:ext uri="{BB962C8B-B14F-4D97-AF65-F5344CB8AC3E}">
        <p14:creationId xmlns:p14="http://schemas.microsoft.com/office/powerpoint/2010/main" val="2157757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4DD309-EFC9-4CCE-A351-666F6DFBEACF}"/>
              </a:ext>
            </a:extLst>
          </p:cNvPr>
          <p:cNvSpPr>
            <a:spLocks noGrp="1"/>
          </p:cNvSpPr>
          <p:nvPr>
            <p:ph type="title"/>
          </p:nvPr>
        </p:nvSpPr>
        <p:spPr>
          <a:xfrm>
            <a:off x="675409" y="458932"/>
            <a:ext cx="10668000" cy="1524000"/>
          </a:xfrm>
        </p:spPr>
        <p:txBody>
          <a:bodyPr/>
          <a:lstStyle/>
          <a:p>
            <a:pPr algn="ctr"/>
            <a:r>
              <a:rPr lang="fr-FR" b="1" i="1" dirty="0">
                <a:solidFill>
                  <a:srgbClr val="FF0000"/>
                </a:solidFill>
                <a:latin typeface="Georgia Pro Black"/>
              </a:rPr>
              <a:t> I. </a:t>
            </a:r>
            <a:r>
              <a:rPr lang="fr-FR" b="1" i="1" u="sng" dirty="0">
                <a:solidFill>
                  <a:srgbClr val="FF0000"/>
                </a:solidFill>
                <a:latin typeface="Georgia Pro Black"/>
              </a:rPr>
              <a:t>Définition :</a:t>
            </a:r>
            <a:endParaRPr lang="fr-FR" u="sng" dirty="0">
              <a:solidFill>
                <a:srgbClr val="FF0000"/>
              </a:solidFill>
            </a:endParaRPr>
          </a:p>
        </p:txBody>
      </p:sp>
      <p:sp>
        <p:nvSpPr>
          <p:cNvPr id="3" name="Espace réservé du contenu 2">
            <a:extLst>
              <a:ext uri="{FF2B5EF4-FFF2-40B4-BE49-F238E27FC236}">
                <a16:creationId xmlns:a16="http://schemas.microsoft.com/office/drawing/2014/main" id="{998CDABB-C1FE-421E-AAD3-C1BE5E56F333}"/>
              </a:ext>
            </a:extLst>
          </p:cNvPr>
          <p:cNvSpPr>
            <a:spLocks noGrp="1"/>
          </p:cNvSpPr>
          <p:nvPr>
            <p:ph idx="1"/>
          </p:nvPr>
        </p:nvSpPr>
        <p:spPr>
          <a:xfrm>
            <a:off x="675409" y="2034886"/>
            <a:ext cx="11040340" cy="3999923"/>
          </a:xfrm>
        </p:spPr>
        <p:txBody>
          <a:bodyPr vert="horz" lIns="91440" tIns="45720" rIns="91440" bIns="45720" rtlCol="0" anchor="t">
            <a:normAutofit lnSpcReduction="10000"/>
          </a:bodyPr>
          <a:lstStyle/>
          <a:p>
            <a:r>
              <a:rPr lang="fr-FR" dirty="0">
                <a:solidFill>
                  <a:schemeClr val="accent4">
                    <a:lumMod val="60000"/>
                    <a:lumOff val="40000"/>
                  </a:schemeClr>
                </a:solidFill>
                <a:ea typeface="+mn-lt"/>
                <a:cs typeface="+mn-lt"/>
              </a:rPr>
              <a:t>L’adverbe est un mot invariable.  Il complète le sens d’un mot ou  d’une phrase en exprimant une  intensité, un temps, un lieu, une  manière, une affirmation ou une  négation, une opinion sur ce qui  est dit.</a:t>
            </a:r>
          </a:p>
          <a:p>
            <a:r>
              <a:rPr lang="fr-FR" b="1" u="sng" dirty="0">
                <a:solidFill>
                  <a:srgbClr val="00B050"/>
                </a:solidFill>
              </a:rPr>
              <a:t>A quoi servent les adverbes ?</a:t>
            </a:r>
          </a:p>
          <a:p>
            <a:r>
              <a:rPr lang="fr-FR" dirty="0">
                <a:solidFill>
                  <a:schemeClr val="accent4">
                    <a:lumMod val="60000"/>
                    <a:lumOff val="40000"/>
                  </a:schemeClr>
                </a:solidFill>
                <a:ea typeface="+mn-lt"/>
                <a:cs typeface="+mn-lt"/>
              </a:rPr>
              <a:t>L’adverbe est un mot invariable qui complète le sens d’un mot ou d’une phrase.</a:t>
            </a:r>
            <a:endParaRPr lang="fr-FR" b="1" u="sng">
              <a:solidFill>
                <a:schemeClr val="accent4">
                  <a:lumMod val="60000"/>
                  <a:lumOff val="40000"/>
                </a:schemeClr>
              </a:solidFill>
            </a:endParaRPr>
          </a:p>
        </p:txBody>
      </p:sp>
    </p:spTree>
    <p:extLst>
      <p:ext uri="{BB962C8B-B14F-4D97-AF65-F5344CB8AC3E}">
        <p14:creationId xmlns:p14="http://schemas.microsoft.com/office/powerpoint/2010/main" val="2271670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7AD55A3E-F0C9-4000-83ED-06A462081CCB}"/>
              </a:ext>
            </a:extLst>
          </p:cNvPr>
          <p:cNvSpPr>
            <a:spLocks noGrp="1"/>
          </p:cNvSpPr>
          <p:nvPr>
            <p:ph idx="1"/>
          </p:nvPr>
        </p:nvSpPr>
        <p:spPr>
          <a:xfrm>
            <a:off x="614796" y="43296"/>
            <a:ext cx="10815204" cy="6060787"/>
          </a:xfrm>
        </p:spPr>
        <p:txBody>
          <a:bodyPr vert="horz" lIns="91440" tIns="45720" rIns="91440" bIns="45720" rtlCol="0" anchor="t">
            <a:normAutofit/>
          </a:bodyPr>
          <a:lstStyle/>
          <a:p>
            <a:pPr marL="0" indent="0">
              <a:buNone/>
            </a:pPr>
            <a:r>
              <a:rPr lang="fr-FR" b="1" u="sng" dirty="0">
                <a:solidFill>
                  <a:srgbClr val="00B050"/>
                </a:solidFill>
              </a:rPr>
              <a:t>1- </a:t>
            </a:r>
            <a:r>
              <a:rPr lang="fr-FR" b="1" u="sng" dirty="0">
                <a:solidFill>
                  <a:srgbClr val="00B050"/>
                </a:solidFill>
                <a:ea typeface="+mn-lt"/>
                <a:cs typeface="+mn-lt"/>
              </a:rPr>
              <a:t>L’ adverbe de mot :</a:t>
            </a:r>
            <a:endParaRPr lang="fr-FR"/>
          </a:p>
          <a:p>
            <a:pPr marL="0" indent="0">
              <a:buNone/>
            </a:pPr>
            <a:r>
              <a:rPr lang="fr-FR" sz="2200" dirty="0">
                <a:solidFill>
                  <a:schemeClr val="accent4">
                    <a:lumMod val="60000"/>
                    <a:lumOff val="40000"/>
                  </a:schemeClr>
                </a:solidFill>
                <a:ea typeface="+mn-lt"/>
                <a:cs typeface="+mn-lt"/>
              </a:rPr>
              <a:t>L’ adverbe de mot complète le sens : </a:t>
            </a:r>
            <a:endParaRPr lang="fr-FR" sz="2200" b="1" u="sng">
              <a:solidFill>
                <a:schemeClr val="accent4">
                  <a:lumMod val="60000"/>
                  <a:lumOff val="40000"/>
                </a:schemeClr>
              </a:solidFill>
              <a:ea typeface="+mn-lt"/>
              <a:cs typeface="+mn-lt"/>
            </a:endParaRPr>
          </a:p>
          <a:p>
            <a:pPr marL="0" indent="0">
              <a:buNone/>
            </a:pPr>
            <a:r>
              <a:rPr lang="fr-FR" sz="2200" dirty="0">
                <a:solidFill>
                  <a:schemeClr val="accent4">
                    <a:lumMod val="60000"/>
                    <a:lumOff val="40000"/>
                  </a:schemeClr>
                </a:solidFill>
                <a:ea typeface="+mn-lt"/>
                <a:cs typeface="+mn-lt"/>
              </a:rPr>
              <a:t>    </a:t>
            </a:r>
            <a:r>
              <a:rPr lang="fr-FR" sz="2200" dirty="0">
                <a:solidFill>
                  <a:srgbClr val="7030A0"/>
                </a:solidFill>
                <a:ea typeface="+mn-lt"/>
                <a:cs typeface="+mn-lt"/>
              </a:rPr>
              <a:t>• d’un verbe : </a:t>
            </a:r>
            <a:r>
              <a:rPr lang="fr-FR" sz="2200" dirty="0">
                <a:solidFill>
                  <a:schemeClr val="accent4">
                    <a:lumMod val="60000"/>
                    <a:lumOff val="40000"/>
                  </a:schemeClr>
                </a:solidFill>
                <a:ea typeface="+mn-lt"/>
                <a:cs typeface="+mn-lt"/>
              </a:rPr>
              <a:t> Il travaille beaucoup. Beaucoup complète le verbe travaille. </a:t>
            </a:r>
            <a:endParaRPr lang="fr-FR" sz="2200" b="1" u="sng">
              <a:solidFill>
                <a:schemeClr val="accent4">
                  <a:lumMod val="60000"/>
                  <a:lumOff val="40000"/>
                </a:schemeClr>
              </a:solidFill>
              <a:ea typeface="+mn-lt"/>
              <a:cs typeface="+mn-lt"/>
            </a:endParaRPr>
          </a:p>
          <a:p>
            <a:pPr marL="0" indent="0">
              <a:buNone/>
            </a:pPr>
            <a:r>
              <a:rPr lang="fr-FR" sz="2200" dirty="0">
                <a:solidFill>
                  <a:schemeClr val="accent4">
                    <a:lumMod val="60000"/>
                    <a:lumOff val="40000"/>
                  </a:schemeClr>
                </a:solidFill>
                <a:ea typeface="+mn-lt"/>
                <a:cs typeface="+mn-lt"/>
              </a:rPr>
              <a:t>    </a:t>
            </a:r>
            <a:r>
              <a:rPr lang="fr-FR" sz="2200" dirty="0">
                <a:solidFill>
                  <a:srgbClr val="7030A0"/>
                </a:solidFill>
                <a:ea typeface="+mn-lt"/>
                <a:cs typeface="+mn-lt"/>
              </a:rPr>
              <a:t>• d’un adjectif :</a:t>
            </a:r>
            <a:r>
              <a:rPr lang="fr-FR" sz="2200" dirty="0">
                <a:solidFill>
                  <a:schemeClr val="accent4">
                    <a:lumMod val="60000"/>
                    <a:lumOff val="40000"/>
                  </a:schemeClr>
                </a:solidFill>
                <a:ea typeface="+mn-lt"/>
                <a:cs typeface="+mn-lt"/>
              </a:rPr>
              <a:t> Ton idée est assez intéressante. Assez complète l’adjectif intéressante. </a:t>
            </a:r>
            <a:endParaRPr lang="fr-FR" sz="2200" b="1" u="sng">
              <a:solidFill>
                <a:schemeClr val="accent4">
                  <a:lumMod val="60000"/>
                  <a:lumOff val="40000"/>
                </a:schemeClr>
              </a:solidFill>
              <a:ea typeface="+mn-lt"/>
              <a:cs typeface="+mn-lt"/>
            </a:endParaRPr>
          </a:p>
          <a:p>
            <a:pPr marL="0" indent="0">
              <a:buNone/>
            </a:pPr>
            <a:r>
              <a:rPr lang="fr-FR" sz="2200" dirty="0">
                <a:solidFill>
                  <a:schemeClr val="accent4">
                    <a:lumMod val="60000"/>
                    <a:lumOff val="40000"/>
                  </a:schemeClr>
                </a:solidFill>
                <a:ea typeface="+mn-lt"/>
                <a:cs typeface="+mn-lt"/>
              </a:rPr>
              <a:t>    </a:t>
            </a:r>
            <a:r>
              <a:rPr lang="fr-FR" sz="2200" dirty="0">
                <a:solidFill>
                  <a:srgbClr val="7030A0"/>
                </a:solidFill>
                <a:ea typeface="+mn-lt"/>
                <a:cs typeface="+mn-lt"/>
              </a:rPr>
              <a:t>• d’un autre adverbe :</a:t>
            </a:r>
            <a:r>
              <a:rPr lang="fr-FR" sz="2200" dirty="0">
                <a:solidFill>
                  <a:schemeClr val="accent4">
                    <a:lumMod val="60000"/>
                    <a:lumOff val="40000"/>
                  </a:schemeClr>
                </a:solidFill>
                <a:ea typeface="+mn-lt"/>
                <a:cs typeface="+mn-lt"/>
              </a:rPr>
              <a:t> Il vient très rarement. Très complète l’adverbe rarement.</a:t>
            </a:r>
            <a:endParaRPr lang="fr-FR" sz="2200" b="1" u="sng" dirty="0">
              <a:solidFill>
                <a:schemeClr val="accent4">
                  <a:lumMod val="60000"/>
                  <a:lumOff val="40000"/>
                </a:schemeClr>
              </a:solidFill>
            </a:endParaRPr>
          </a:p>
          <a:p>
            <a:pPr marL="0" indent="0">
              <a:buNone/>
            </a:pPr>
            <a:r>
              <a:rPr lang="fr-FR" b="1" u="sng" dirty="0">
                <a:solidFill>
                  <a:schemeClr val="accent6"/>
                </a:solidFill>
                <a:ea typeface="+mn-lt"/>
                <a:cs typeface="+mn-lt"/>
              </a:rPr>
              <a:t>2- L'adverbe de phrase :</a:t>
            </a:r>
          </a:p>
          <a:p>
            <a:pPr marL="0" indent="0">
              <a:buNone/>
            </a:pPr>
            <a:r>
              <a:rPr lang="fr-FR" sz="2200" dirty="0">
                <a:solidFill>
                  <a:schemeClr val="accent4">
                    <a:lumMod val="60000"/>
                    <a:lumOff val="40000"/>
                  </a:schemeClr>
                </a:solidFill>
                <a:ea typeface="+mn-lt"/>
                <a:cs typeface="+mn-lt"/>
              </a:rPr>
              <a:t>L’adverbe de phrase complète ou modifie le sens de la phrase. </a:t>
            </a:r>
            <a:r>
              <a:rPr lang="fr-FR" sz="2200" dirty="0">
                <a:solidFill>
                  <a:srgbClr val="7030A0"/>
                </a:solidFill>
                <a:ea typeface="+mn-lt"/>
                <a:cs typeface="+mn-lt"/>
              </a:rPr>
              <a:t>•</a:t>
            </a:r>
            <a:r>
              <a:rPr lang="fr-FR" sz="2200" dirty="0">
                <a:solidFill>
                  <a:schemeClr val="accent4">
                    <a:lumMod val="60000"/>
                    <a:lumOff val="40000"/>
                  </a:schemeClr>
                </a:solidFill>
                <a:ea typeface="+mn-lt"/>
                <a:cs typeface="+mn-lt"/>
              </a:rPr>
              <a:t> </a:t>
            </a:r>
            <a:r>
              <a:rPr lang="fr-FR" sz="2200" dirty="0">
                <a:solidFill>
                  <a:srgbClr val="7030A0"/>
                </a:solidFill>
                <a:ea typeface="+mn-lt"/>
                <a:cs typeface="+mn-lt"/>
              </a:rPr>
              <a:t>Adverbe de type de phrase,</a:t>
            </a:r>
            <a:r>
              <a:rPr lang="fr-FR" sz="2200" dirty="0">
                <a:solidFill>
                  <a:schemeClr val="accent4">
                    <a:lumMod val="60000"/>
                    <a:lumOff val="40000"/>
                  </a:schemeClr>
                </a:solidFill>
                <a:ea typeface="+mn-lt"/>
                <a:cs typeface="+mn-lt"/>
              </a:rPr>
              <a:t> par exemple de négation : Je ne veux pas.</a:t>
            </a:r>
          </a:p>
          <a:p>
            <a:pPr marL="0" indent="0">
              <a:buNone/>
            </a:pPr>
            <a:r>
              <a:rPr lang="fr-FR" sz="2200" dirty="0">
                <a:solidFill>
                  <a:srgbClr val="7030A0"/>
                </a:solidFill>
                <a:ea typeface="+mn-lt"/>
                <a:cs typeface="+mn-lt"/>
              </a:rPr>
              <a:t>• Adverbe complément circonstanciel :</a:t>
            </a:r>
            <a:r>
              <a:rPr lang="fr-FR" sz="2200" dirty="0">
                <a:solidFill>
                  <a:schemeClr val="accent4">
                    <a:lumMod val="60000"/>
                    <a:lumOff val="40000"/>
                  </a:schemeClr>
                </a:solidFill>
                <a:ea typeface="+mn-lt"/>
                <a:cs typeface="+mn-lt"/>
              </a:rPr>
              <a:t> Elle arrive bientôt. </a:t>
            </a:r>
          </a:p>
          <a:p>
            <a:pPr marL="0" indent="0">
              <a:buNone/>
            </a:pPr>
            <a:r>
              <a:rPr lang="fr-FR" sz="2200" dirty="0">
                <a:solidFill>
                  <a:srgbClr val="7030A0"/>
                </a:solidFill>
                <a:ea typeface="+mn-lt"/>
                <a:cs typeface="+mn-lt"/>
              </a:rPr>
              <a:t>• Adverbe de commentaire :</a:t>
            </a:r>
            <a:r>
              <a:rPr lang="fr-FR" sz="2200" dirty="0">
                <a:solidFill>
                  <a:schemeClr val="accent4">
                    <a:lumMod val="60000"/>
                    <a:lumOff val="40000"/>
                  </a:schemeClr>
                </a:solidFill>
                <a:ea typeface="+mn-lt"/>
                <a:cs typeface="+mn-lt"/>
              </a:rPr>
              <a:t> Sincèrement, je crois qu’il a raison.</a:t>
            </a:r>
            <a:endParaRPr lang="fr-FR" sz="2200" dirty="0">
              <a:solidFill>
                <a:schemeClr val="accent4">
                  <a:lumMod val="60000"/>
                  <a:lumOff val="40000"/>
                </a:schemeClr>
              </a:solidFill>
            </a:endParaRPr>
          </a:p>
        </p:txBody>
      </p:sp>
    </p:spTree>
    <p:extLst>
      <p:ext uri="{BB962C8B-B14F-4D97-AF65-F5344CB8AC3E}">
        <p14:creationId xmlns:p14="http://schemas.microsoft.com/office/powerpoint/2010/main" val="3437314478"/>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3717FF-DD8A-4073-B77E-89418102F146}"/>
              </a:ext>
            </a:extLst>
          </p:cNvPr>
          <p:cNvSpPr>
            <a:spLocks noGrp="1"/>
          </p:cNvSpPr>
          <p:nvPr>
            <p:ph type="title"/>
          </p:nvPr>
        </p:nvSpPr>
        <p:spPr>
          <a:xfrm>
            <a:off x="822614" y="77932"/>
            <a:ext cx="10668000" cy="1524000"/>
          </a:xfrm>
        </p:spPr>
        <p:txBody>
          <a:bodyPr/>
          <a:lstStyle/>
          <a:p>
            <a:pPr algn="ctr"/>
            <a:r>
              <a:rPr lang="fr-FR" b="1" i="1" u="sng" dirty="0">
                <a:solidFill>
                  <a:srgbClr val="FF0000"/>
                </a:solidFill>
              </a:rPr>
              <a:t>II- </a:t>
            </a:r>
            <a:r>
              <a:rPr lang="fr-FR" b="1" i="1" u="sng" dirty="0">
                <a:solidFill>
                  <a:srgbClr val="FF0000"/>
                </a:solidFill>
                <a:latin typeface="Georgia Pro Black"/>
              </a:rPr>
              <a:t>La forme des adverbes.</a:t>
            </a:r>
          </a:p>
        </p:txBody>
      </p:sp>
      <p:sp>
        <p:nvSpPr>
          <p:cNvPr id="3" name="Espace réservé du contenu 2">
            <a:extLst>
              <a:ext uri="{FF2B5EF4-FFF2-40B4-BE49-F238E27FC236}">
                <a16:creationId xmlns:a16="http://schemas.microsoft.com/office/drawing/2014/main" id="{AAB452F3-EF38-4D79-BABA-F87E9F0D04DF}"/>
              </a:ext>
            </a:extLst>
          </p:cNvPr>
          <p:cNvSpPr>
            <a:spLocks noGrp="1"/>
          </p:cNvSpPr>
          <p:nvPr>
            <p:ph idx="1"/>
          </p:nvPr>
        </p:nvSpPr>
        <p:spPr>
          <a:xfrm>
            <a:off x="909205" y="1662545"/>
            <a:ext cx="10668000" cy="3818083"/>
          </a:xfrm>
        </p:spPr>
        <p:txBody>
          <a:bodyPr vert="horz" lIns="91440" tIns="45720" rIns="91440" bIns="45720" rtlCol="0" anchor="t">
            <a:noAutofit/>
          </a:bodyPr>
          <a:lstStyle/>
          <a:p>
            <a:pPr marL="0" indent="0">
              <a:buNone/>
            </a:pPr>
            <a:r>
              <a:rPr lang="fr-FR" sz="2200" dirty="0">
                <a:solidFill>
                  <a:schemeClr val="accent4">
                    <a:lumMod val="60000"/>
                    <a:lumOff val="40000"/>
                  </a:schemeClr>
                </a:solidFill>
                <a:ea typeface="+mn-lt"/>
                <a:cs typeface="+mn-lt"/>
              </a:rPr>
              <a:t>◗ Beaucoup d’adverbes sont des : </a:t>
            </a:r>
          </a:p>
          <a:p>
            <a:pPr marL="0" indent="0">
              <a:buNone/>
            </a:pPr>
            <a:r>
              <a:rPr lang="fr-FR" sz="2200" dirty="0">
                <a:solidFill>
                  <a:srgbClr val="7030A0"/>
                </a:solidFill>
                <a:ea typeface="+mn-lt"/>
                <a:cs typeface="+mn-lt"/>
              </a:rPr>
              <a:t>• mots simples :</a:t>
            </a:r>
            <a:r>
              <a:rPr lang="fr-FR" sz="2200" dirty="0">
                <a:solidFill>
                  <a:schemeClr val="accent4">
                    <a:lumMod val="60000"/>
                    <a:lumOff val="40000"/>
                  </a:schemeClr>
                </a:solidFill>
                <a:ea typeface="+mn-lt"/>
                <a:cs typeface="+mn-lt"/>
              </a:rPr>
              <a:t> bien, hier, ici, là, loin, mal, mieux, près, plus, tard, tôt, très, après, avant, beaucoup, bientôt, etc. </a:t>
            </a:r>
          </a:p>
          <a:p>
            <a:pPr marL="0" indent="0">
              <a:buNone/>
            </a:pPr>
            <a:r>
              <a:rPr lang="fr-FR" sz="2200" dirty="0">
                <a:solidFill>
                  <a:srgbClr val="7030A0"/>
                </a:solidFill>
                <a:ea typeface="+mn-lt"/>
                <a:cs typeface="+mn-lt"/>
              </a:rPr>
              <a:t>• expressions</a:t>
            </a:r>
            <a:r>
              <a:rPr lang="fr-FR" sz="2200" dirty="0">
                <a:solidFill>
                  <a:schemeClr val="accent4">
                    <a:lumMod val="60000"/>
                    <a:lumOff val="40000"/>
                  </a:schemeClr>
                </a:solidFill>
                <a:ea typeface="+mn-lt"/>
                <a:cs typeface="+mn-lt"/>
              </a:rPr>
              <a:t> formées à partir d’adverbes simples : à côté, au-dessus, après-demain, avant-hier, en bas, peu à peu, tout à fait, etc. </a:t>
            </a:r>
          </a:p>
          <a:p>
            <a:pPr marL="0" indent="0">
              <a:buNone/>
            </a:pPr>
            <a:r>
              <a:rPr lang="fr-FR" sz="2200" dirty="0">
                <a:solidFill>
                  <a:srgbClr val="7030A0"/>
                </a:solidFill>
                <a:ea typeface="+mn-lt"/>
                <a:cs typeface="+mn-lt"/>
              </a:rPr>
              <a:t>• adjectifs</a:t>
            </a:r>
            <a:r>
              <a:rPr lang="fr-FR" sz="2200" dirty="0">
                <a:solidFill>
                  <a:schemeClr val="accent4">
                    <a:lumMod val="60000"/>
                    <a:lumOff val="40000"/>
                  </a:schemeClr>
                </a:solidFill>
                <a:ea typeface="+mn-lt"/>
                <a:cs typeface="+mn-lt"/>
              </a:rPr>
              <a:t> employés avec un verbe dans une expression invariable : parler bas, chanter faux, sentir bon, rire jaune, etc. </a:t>
            </a:r>
          </a:p>
          <a:p>
            <a:pPr marL="0" indent="0">
              <a:buNone/>
            </a:pPr>
            <a:r>
              <a:rPr lang="fr-FR" sz="2200" dirty="0">
                <a:solidFill>
                  <a:schemeClr val="accent4">
                    <a:lumMod val="60000"/>
                    <a:lumOff val="40000"/>
                  </a:schemeClr>
                </a:solidFill>
                <a:ea typeface="+mn-lt"/>
                <a:cs typeface="+mn-lt"/>
              </a:rPr>
              <a:t>◗ Les </a:t>
            </a:r>
            <a:r>
              <a:rPr lang="fr-FR" sz="2200" dirty="0">
                <a:solidFill>
                  <a:srgbClr val="7030A0"/>
                </a:solidFill>
                <a:ea typeface="+mn-lt"/>
                <a:cs typeface="+mn-lt"/>
              </a:rPr>
              <a:t>adverbes en -ment</a:t>
            </a:r>
            <a:r>
              <a:rPr lang="fr-FR" sz="2200" dirty="0">
                <a:solidFill>
                  <a:schemeClr val="accent4">
                    <a:lumMod val="60000"/>
                    <a:lumOff val="40000"/>
                  </a:schemeClr>
                </a:solidFill>
                <a:ea typeface="+mn-lt"/>
                <a:cs typeface="+mn-lt"/>
              </a:rPr>
              <a:t> sont formés à partir d’un adjectif au féminin :</a:t>
            </a:r>
          </a:p>
          <a:p>
            <a:pPr marL="0" indent="0">
              <a:buNone/>
            </a:pPr>
            <a:r>
              <a:rPr lang="fr-FR" sz="2200" dirty="0">
                <a:solidFill>
                  <a:schemeClr val="accent4">
                    <a:lumMod val="60000"/>
                    <a:lumOff val="40000"/>
                  </a:schemeClr>
                </a:solidFill>
                <a:ea typeface="+mn-lt"/>
                <a:cs typeface="+mn-lt"/>
              </a:rPr>
              <a:t> lente → lentement, sincère → sincèrement, etc.</a:t>
            </a:r>
            <a:endParaRPr lang="fr-FR" sz="2200">
              <a:solidFill>
                <a:schemeClr val="accent4">
                  <a:lumMod val="60000"/>
                  <a:lumOff val="40000"/>
                </a:schemeClr>
              </a:solidFill>
            </a:endParaRPr>
          </a:p>
        </p:txBody>
      </p:sp>
    </p:spTree>
    <p:extLst>
      <p:ext uri="{BB962C8B-B14F-4D97-AF65-F5344CB8AC3E}">
        <p14:creationId xmlns:p14="http://schemas.microsoft.com/office/powerpoint/2010/main" val="39602999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405481-C7F4-4C35-AA5C-90E81805D8C0}"/>
              </a:ext>
            </a:extLst>
          </p:cNvPr>
          <p:cNvSpPr>
            <a:spLocks noGrp="1"/>
          </p:cNvSpPr>
          <p:nvPr>
            <p:ph type="title"/>
          </p:nvPr>
        </p:nvSpPr>
        <p:spPr>
          <a:xfrm>
            <a:off x="762000" y="0"/>
            <a:ext cx="10668000" cy="1524000"/>
          </a:xfrm>
        </p:spPr>
        <p:txBody>
          <a:bodyPr/>
          <a:lstStyle/>
          <a:p>
            <a:pPr algn="ctr"/>
            <a:r>
              <a:rPr lang="fr-FR" b="1" i="1" u="sng" dirty="0">
                <a:solidFill>
                  <a:srgbClr val="FF0000"/>
                </a:solidFill>
              </a:rPr>
              <a:t>III- </a:t>
            </a:r>
            <a:r>
              <a:rPr lang="fr-FR" b="1" i="1" u="sng" dirty="0">
                <a:solidFill>
                  <a:srgbClr val="FF0000"/>
                </a:solidFill>
                <a:ea typeface="+mj-lt"/>
                <a:cs typeface="+mj-lt"/>
              </a:rPr>
              <a:t>Les degrés des adverbes.</a:t>
            </a:r>
            <a:endParaRPr lang="fr-FR" dirty="0"/>
          </a:p>
        </p:txBody>
      </p:sp>
      <p:sp>
        <p:nvSpPr>
          <p:cNvPr id="3" name="Espace réservé du contenu 2">
            <a:extLst>
              <a:ext uri="{FF2B5EF4-FFF2-40B4-BE49-F238E27FC236}">
                <a16:creationId xmlns:a16="http://schemas.microsoft.com/office/drawing/2014/main" id="{CC15D258-724C-4572-B55B-328EDA58FA30}"/>
              </a:ext>
            </a:extLst>
          </p:cNvPr>
          <p:cNvSpPr>
            <a:spLocks noGrp="1"/>
          </p:cNvSpPr>
          <p:nvPr>
            <p:ph idx="1"/>
          </p:nvPr>
        </p:nvSpPr>
        <p:spPr>
          <a:xfrm>
            <a:off x="762000" y="1229591"/>
            <a:ext cx="11239500" cy="4779242"/>
          </a:xfrm>
        </p:spPr>
        <p:txBody>
          <a:bodyPr vert="horz" lIns="91440" tIns="45720" rIns="91440" bIns="45720" rtlCol="0" anchor="t">
            <a:noAutofit/>
          </a:bodyPr>
          <a:lstStyle/>
          <a:p>
            <a:pPr marL="0" indent="0">
              <a:buNone/>
            </a:pPr>
            <a:r>
              <a:rPr lang="fr-FR" sz="1800" dirty="0">
                <a:solidFill>
                  <a:srgbClr val="FFFF00"/>
                </a:solidFill>
                <a:ea typeface="+mn-lt"/>
                <a:cs typeface="+mn-lt"/>
              </a:rPr>
              <a:t>Les degrés des adverbes sont comparables à ceux des adjectifs.</a:t>
            </a:r>
          </a:p>
          <a:p>
            <a:pPr marL="0" indent="0">
              <a:buNone/>
            </a:pPr>
            <a:r>
              <a:rPr lang="fr-FR" sz="1800" dirty="0">
                <a:solidFill>
                  <a:schemeClr val="accent4">
                    <a:lumMod val="60000"/>
                    <a:lumOff val="40000"/>
                  </a:schemeClr>
                </a:solidFill>
                <a:ea typeface="+mn-lt"/>
                <a:cs typeface="+mn-lt"/>
              </a:rPr>
              <a:t>◗ Le </a:t>
            </a:r>
            <a:r>
              <a:rPr lang="fr-FR" sz="1800" dirty="0">
                <a:solidFill>
                  <a:srgbClr val="7030A0"/>
                </a:solidFill>
                <a:ea typeface="+mn-lt"/>
                <a:cs typeface="+mn-lt"/>
              </a:rPr>
              <a:t>comparatif </a:t>
            </a:r>
            <a:r>
              <a:rPr lang="fr-FR" sz="1800" dirty="0">
                <a:solidFill>
                  <a:schemeClr val="accent4">
                    <a:lumMod val="60000"/>
                    <a:lumOff val="40000"/>
                  </a:schemeClr>
                </a:solidFill>
                <a:ea typeface="+mn-lt"/>
                <a:cs typeface="+mn-lt"/>
              </a:rPr>
              <a:t>comporte trois formes. </a:t>
            </a:r>
          </a:p>
          <a:p>
            <a:pPr marL="0" indent="0">
              <a:buNone/>
            </a:pPr>
            <a:r>
              <a:rPr lang="fr-FR" sz="1800" dirty="0">
                <a:solidFill>
                  <a:srgbClr val="7030A0"/>
                </a:solidFill>
                <a:ea typeface="+mn-lt"/>
                <a:cs typeface="+mn-lt"/>
              </a:rPr>
              <a:t>• Comparatif d’égalité :</a:t>
            </a:r>
            <a:r>
              <a:rPr lang="fr-FR" sz="1800" dirty="0">
                <a:solidFill>
                  <a:schemeClr val="accent4">
                    <a:lumMod val="60000"/>
                    <a:lumOff val="40000"/>
                  </a:schemeClr>
                </a:solidFill>
                <a:ea typeface="+mn-lt"/>
                <a:cs typeface="+mn-lt"/>
              </a:rPr>
              <a:t> Elle court aussi vite que toi. </a:t>
            </a:r>
          </a:p>
          <a:p>
            <a:pPr marL="0" indent="0">
              <a:buNone/>
            </a:pPr>
            <a:r>
              <a:rPr lang="fr-FR" sz="1800" dirty="0">
                <a:solidFill>
                  <a:srgbClr val="7030A0"/>
                </a:solidFill>
                <a:ea typeface="+mn-lt"/>
                <a:cs typeface="+mn-lt"/>
              </a:rPr>
              <a:t>• Comparatif d’infériorité :</a:t>
            </a:r>
            <a:r>
              <a:rPr lang="fr-FR" sz="1800" dirty="0">
                <a:solidFill>
                  <a:schemeClr val="accent4">
                    <a:lumMod val="60000"/>
                    <a:lumOff val="40000"/>
                  </a:schemeClr>
                </a:solidFill>
                <a:ea typeface="+mn-lt"/>
                <a:cs typeface="+mn-lt"/>
              </a:rPr>
              <a:t> Elle court moins vite que toi. </a:t>
            </a:r>
          </a:p>
          <a:p>
            <a:pPr marL="0" indent="0">
              <a:buNone/>
            </a:pPr>
            <a:r>
              <a:rPr lang="fr-FR" sz="1800" dirty="0">
                <a:solidFill>
                  <a:srgbClr val="7030A0"/>
                </a:solidFill>
                <a:ea typeface="+mn-lt"/>
                <a:cs typeface="+mn-lt"/>
              </a:rPr>
              <a:t>• Comparatif de supériorité :</a:t>
            </a:r>
            <a:r>
              <a:rPr lang="fr-FR" sz="1800" dirty="0">
                <a:solidFill>
                  <a:schemeClr val="accent4">
                    <a:lumMod val="60000"/>
                    <a:lumOff val="40000"/>
                  </a:schemeClr>
                </a:solidFill>
                <a:ea typeface="+mn-lt"/>
                <a:cs typeface="+mn-lt"/>
              </a:rPr>
              <a:t> Elle court plus vite que toi.</a:t>
            </a:r>
          </a:p>
          <a:p>
            <a:pPr marL="0" indent="0">
              <a:buNone/>
            </a:pPr>
            <a:r>
              <a:rPr lang="fr-FR" sz="1800" dirty="0">
                <a:solidFill>
                  <a:schemeClr val="accent4">
                    <a:lumMod val="60000"/>
                    <a:lumOff val="40000"/>
                  </a:schemeClr>
                </a:solidFill>
                <a:ea typeface="+mn-lt"/>
                <a:cs typeface="+mn-lt"/>
              </a:rPr>
              <a:t>◗ Le superlatif comporte deux formes. </a:t>
            </a:r>
          </a:p>
          <a:p>
            <a:pPr marL="0" indent="0">
              <a:buNone/>
            </a:pPr>
            <a:r>
              <a:rPr lang="fr-FR" sz="1800" dirty="0">
                <a:solidFill>
                  <a:srgbClr val="7030A0"/>
                </a:solidFill>
                <a:ea typeface="+mn-lt"/>
                <a:cs typeface="+mn-lt"/>
              </a:rPr>
              <a:t>• Superlatif d’infériorité :</a:t>
            </a:r>
            <a:r>
              <a:rPr lang="fr-FR" sz="1800" dirty="0">
                <a:solidFill>
                  <a:schemeClr val="accent4">
                    <a:lumMod val="60000"/>
                    <a:lumOff val="40000"/>
                  </a:schemeClr>
                </a:solidFill>
                <a:ea typeface="+mn-lt"/>
                <a:cs typeface="+mn-lt"/>
              </a:rPr>
              <a:t> C’est toi qui cours le moins vite. </a:t>
            </a:r>
          </a:p>
          <a:p>
            <a:pPr marL="0" indent="0">
              <a:buNone/>
            </a:pPr>
            <a:r>
              <a:rPr lang="fr-FR" sz="1800" dirty="0">
                <a:solidFill>
                  <a:srgbClr val="7030A0"/>
                </a:solidFill>
                <a:ea typeface="+mn-lt"/>
                <a:cs typeface="+mn-lt"/>
              </a:rPr>
              <a:t>• Superlatif de supériorité :</a:t>
            </a:r>
            <a:r>
              <a:rPr lang="fr-FR" sz="1800" dirty="0">
                <a:solidFill>
                  <a:schemeClr val="accent4">
                    <a:lumMod val="60000"/>
                    <a:lumOff val="40000"/>
                  </a:schemeClr>
                </a:solidFill>
                <a:ea typeface="+mn-lt"/>
                <a:cs typeface="+mn-lt"/>
              </a:rPr>
              <a:t> C’est toi qui cours le plus vite. </a:t>
            </a:r>
          </a:p>
          <a:p>
            <a:pPr marL="0" indent="0">
              <a:buNone/>
            </a:pPr>
            <a:r>
              <a:rPr lang="fr-FR" sz="1800" dirty="0">
                <a:solidFill>
                  <a:schemeClr val="accent4">
                    <a:lumMod val="60000"/>
                    <a:lumOff val="40000"/>
                  </a:schemeClr>
                </a:solidFill>
                <a:ea typeface="+mn-lt"/>
                <a:cs typeface="+mn-lt"/>
              </a:rPr>
              <a:t>◗ L’adverbe bien à des formes irrégulières : </a:t>
            </a:r>
          </a:p>
          <a:p>
            <a:pPr marL="0" indent="0">
              <a:buNone/>
            </a:pPr>
            <a:r>
              <a:rPr lang="fr-FR" sz="1800" dirty="0">
                <a:solidFill>
                  <a:srgbClr val="7030A0"/>
                </a:solidFill>
                <a:ea typeface="+mn-lt"/>
                <a:cs typeface="+mn-lt"/>
              </a:rPr>
              <a:t>• Comparatif de supériorité :</a:t>
            </a:r>
            <a:r>
              <a:rPr lang="fr-FR" sz="1800" dirty="0">
                <a:solidFill>
                  <a:schemeClr val="accent4">
                    <a:lumMod val="60000"/>
                    <a:lumOff val="40000"/>
                  </a:schemeClr>
                </a:solidFill>
                <a:ea typeface="+mn-lt"/>
                <a:cs typeface="+mn-lt"/>
              </a:rPr>
              <a:t> mieux. Tu chantes mieux que moi. </a:t>
            </a:r>
          </a:p>
          <a:p>
            <a:pPr marL="0" indent="0">
              <a:buNone/>
            </a:pPr>
            <a:r>
              <a:rPr lang="fr-FR" sz="1800" dirty="0">
                <a:solidFill>
                  <a:srgbClr val="7030A0"/>
                </a:solidFill>
                <a:ea typeface="+mn-lt"/>
                <a:cs typeface="+mn-lt"/>
              </a:rPr>
              <a:t>• Superlatif de supériorité :</a:t>
            </a:r>
            <a:r>
              <a:rPr lang="fr-FR" sz="1800" dirty="0">
                <a:solidFill>
                  <a:schemeClr val="accent4">
                    <a:lumMod val="60000"/>
                    <a:lumOff val="40000"/>
                  </a:schemeClr>
                </a:solidFill>
                <a:ea typeface="+mn-lt"/>
                <a:cs typeface="+mn-lt"/>
              </a:rPr>
              <a:t> le mieux. C’est toi qui chantes le mieux</a:t>
            </a:r>
            <a:endParaRPr lang="fr-FR" sz="1800">
              <a:solidFill>
                <a:schemeClr val="accent4">
                  <a:lumMod val="60000"/>
                  <a:lumOff val="40000"/>
                </a:schemeClr>
              </a:solidFill>
            </a:endParaRPr>
          </a:p>
        </p:txBody>
      </p:sp>
    </p:spTree>
    <p:extLst>
      <p:ext uri="{BB962C8B-B14F-4D97-AF65-F5344CB8AC3E}">
        <p14:creationId xmlns:p14="http://schemas.microsoft.com/office/powerpoint/2010/main" val="244932201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AE4254-6CA8-4FA8-8314-92BA76184A47}"/>
              </a:ext>
            </a:extLst>
          </p:cNvPr>
          <p:cNvSpPr>
            <a:spLocks noGrp="1"/>
          </p:cNvSpPr>
          <p:nvPr>
            <p:ph type="title"/>
          </p:nvPr>
        </p:nvSpPr>
        <p:spPr>
          <a:xfrm>
            <a:off x="1740477" y="77932"/>
            <a:ext cx="10668000" cy="1524000"/>
          </a:xfrm>
        </p:spPr>
        <p:txBody>
          <a:bodyPr/>
          <a:lstStyle/>
          <a:p>
            <a:r>
              <a:rPr lang="fr-FR" b="1" i="1" u="sng" dirty="0">
                <a:solidFill>
                  <a:srgbClr val="FF0000"/>
                </a:solidFill>
              </a:rPr>
              <a:t>IV- </a:t>
            </a:r>
            <a:r>
              <a:rPr lang="fr-FR" b="1" i="1" u="sng" dirty="0">
                <a:solidFill>
                  <a:srgbClr val="FF0000"/>
                </a:solidFill>
                <a:latin typeface="Georgia Pro Black"/>
              </a:rPr>
              <a:t>Les adverbes d’intensité.</a:t>
            </a:r>
            <a:endParaRPr lang="fr-FR" b="1" i="1" u="sng" dirty="0">
              <a:solidFill>
                <a:srgbClr val="FF0000"/>
              </a:solidFill>
              <a:ea typeface="+mj-lt"/>
              <a:cs typeface="+mj-lt"/>
            </a:endParaRPr>
          </a:p>
          <a:p>
            <a:endParaRPr lang="fr-FR" dirty="0"/>
          </a:p>
        </p:txBody>
      </p:sp>
      <p:sp>
        <p:nvSpPr>
          <p:cNvPr id="3" name="Espace réservé du contenu 2">
            <a:extLst>
              <a:ext uri="{FF2B5EF4-FFF2-40B4-BE49-F238E27FC236}">
                <a16:creationId xmlns:a16="http://schemas.microsoft.com/office/drawing/2014/main" id="{4FBCBC8B-E802-43DF-AC52-06426792EFFA}"/>
              </a:ext>
            </a:extLst>
          </p:cNvPr>
          <p:cNvSpPr>
            <a:spLocks noGrp="1"/>
          </p:cNvSpPr>
          <p:nvPr>
            <p:ph idx="1"/>
          </p:nvPr>
        </p:nvSpPr>
        <p:spPr>
          <a:xfrm>
            <a:off x="1056409" y="1151659"/>
            <a:ext cx="10668000" cy="5177560"/>
          </a:xfrm>
        </p:spPr>
        <p:txBody>
          <a:bodyPr vert="horz" lIns="91440" tIns="45720" rIns="91440" bIns="45720" rtlCol="0" anchor="t">
            <a:noAutofit/>
          </a:bodyPr>
          <a:lstStyle/>
          <a:p>
            <a:pPr marL="0" indent="0">
              <a:buNone/>
            </a:pPr>
            <a:r>
              <a:rPr lang="fr-FR" sz="2600" dirty="0">
                <a:solidFill>
                  <a:schemeClr val="accent4">
                    <a:lumMod val="60000"/>
                    <a:lumOff val="40000"/>
                  </a:schemeClr>
                </a:solidFill>
                <a:ea typeface="+mn-lt"/>
                <a:cs typeface="+mn-lt"/>
              </a:rPr>
              <a:t>◗ Ils complètent un adjectif ou un autre adverbe pour exprimer : </a:t>
            </a:r>
            <a:endParaRPr lang="fr-FR" sz="2600" dirty="0">
              <a:solidFill>
                <a:schemeClr val="accent4">
                  <a:lumMod val="60000"/>
                  <a:lumOff val="40000"/>
                </a:schemeClr>
              </a:solidFill>
            </a:endParaRPr>
          </a:p>
          <a:p>
            <a:pPr marL="0" indent="0">
              <a:buNone/>
            </a:pPr>
            <a:r>
              <a:rPr lang="fr-FR" sz="2600" dirty="0">
                <a:solidFill>
                  <a:schemeClr val="accent4">
                    <a:lumMod val="60000"/>
                    <a:lumOff val="40000"/>
                  </a:schemeClr>
                </a:solidFill>
                <a:ea typeface="+mn-lt"/>
                <a:cs typeface="+mn-lt"/>
              </a:rPr>
              <a:t>• des </a:t>
            </a:r>
            <a:r>
              <a:rPr lang="fr-FR" sz="2600" dirty="0">
                <a:solidFill>
                  <a:srgbClr val="7030A0"/>
                </a:solidFill>
                <a:ea typeface="+mn-lt"/>
                <a:cs typeface="+mn-lt"/>
              </a:rPr>
              <a:t>degrés de l’adjectif </a:t>
            </a:r>
            <a:r>
              <a:rPr lang="fr-FR" sz="2600" dirty="0">
                <a:solidFill>
                  <a:schemeClr val="accent4">
                    <a:lumMod val="60000"/>
                    <a:lumOff val="40000"/>
                  </a:schemeClr>
                </a:solidFill>
                <a:ea typeface="+mn-lt"/>
                <a:cs typeface="+mn-lt"/>
              </a:rPr>
              <a:t>: Il est si gentil. Elle est très contente. </a:t>
            </a:r>
          </a:p>
          <a:p>
            <a:pPr marL="0" indent="0">
              <a:buNone/>
            </a:pPr>
            <a:r>
              <a:rPr lang="fr-FR" sz="2600" dirty="0">
                <a:solidFill>
                  <a:schemeClr val="accent4">
                    <a:lumMod val="60000"/>
                    <a:lumOff val="40000"/>
                  </a:schemeClr>
                </a:solidFill>
                <a:ea typeface="+mn-lt"/>
                <a:cs typeface="+mn-lt"/>
              </a:rPr>
              <a:t>• des </a:t>
            </a:r>
            <a:r>
              <a:rPr lang="fr-FR" sz="2600" dirty="0">
                <a:solidFill>
                  <a:srgbClr val="7030A0"/>
                </a:solidFill>
                <a:ea typeface="+mn-lt"/>
                <a:cs typeface="+mn-lt"/>
              </a:rPr>
              <a:t>degrés de l’adverbe</a:t>
            </a:r>
            <a:r>
              <a:rPr lang="fr-FR" sz="2600" dirty="0">
                <a:solidFill>
                  <a:schemeClr val="accent4">
                    <a:lumMod val="60000"/>
                    <a:lumOff val="40000"/>
                  </a:schemeClr>
                </a:solidFill>
                <a:ea typeface="+mn-lt"/>
                <a:cs typeface="+mn-lt"/>
              </a:rPr>
              <a:t> : C’est très bien. Il vient assez rarement.</a:t>
            </a:r>
          </a:p>
          <a:p>
            <a:pPr marL="0" indent="0">
              <a:buNone/>
            </a:pPr>
            <a:r>
              <a:rPr lang="fr-FR" sz="2600" dirty="0">
                <a:solidFill>
                  <a:schemeClr val="accent4">
                    <a:lumMod val="60000"/>
                    <a:lumOff val="40000"/>
                  </a:schemeClr>
                </a:solidFill>
                <a:ea typeface="+mn-lt"/>
                <a:cs typeface="+mn-lt"/>
              </a:rPr>
              <a:t>• un </a:t>
            </a:r>
            <a:r>
              <a:rPr lang="fr-FR" sz="2600" dirty="0">
                <a:solidFill>
                  <a:srgbClr val="7030A0"/>
                </a:solidFill>
                <a:ea typeface="+mn-lt"/>
                <a:cs typeface="+mn-lt"/>
              </a:rPr>
              <a:t>comparatif </a:t>
            </a:r>
            <a:r>
              <a:rPr lang="fr-FR" sz="2600" dirty="0">
                <a:solidFill>
                  <a:schemeClr val="accent4">
                    <a:lumMod val="60000"/>
                    <a:lumOff val="40000"/>
                  </a:schemeClr>
                </a:solidFill>
                <a:ea typeface="+mn-lt"/>
                <a:cs typeface="+mn-lt"/>
              </a:rPr>
              <a:t>: aussi, plus, moins… que : Simon est aussi grand que son frère. </a:t>
            </a:r>
          </a:p>
          <a:p>
            <a:pPr marL="0" indent="0">
              <a:buNone/>
            </a:pPr>
            <a:r>
              <a:rPr lang="fr-FR" sz="2600" dirty="0">
                <a:solidFill>
                  <a:schemeClr val="accent4">
                    <a:lumMod val="60000"/>
                    <a:lumOff val="40000"/>
                  </a:schemeClr>
                </a:solidFill>
                <a:ea typeface="+mn-lt"/>
                <a:cs typeface="+mn-lt"/>
              </a:rPr>
              <a:t>• un </a:t>
            </a:r>
            <a:r>
              <a:rPr lang="fr-FR" sz="2600" dirty="0">
                <a:solidFill>
                  <a:srgbClr val="7030A0"/>
                </a:solidFill>
                <a:ea typeface="+mn-lt"/>
                <a:cs typeface="+mn-lt"/>
              </a:rPr>
              <a:t>superlatif </a:t>
            </a:r>
            <a:r>
              <a:rPr lang="fr-FR" sz="2600" dirty="0">
                <a:solidFill>
                  <a:schemeClr val="accent4">
                    <a:lumMod val="60000"/>
                    <a:lumOff val="40000"/>
                  </a:schemeClr>
                </a:solidFill>
                <a:ea typeface="+mn-lt"/>
                <a:cs typeface="+mn-lt"/>
              </a:rPr>
              <a:t>: le plus, le moins : C’est Noémie qui est la plus grande. </a:t>
            </a:r>
          </a:p>
          <a:p>
            <a:pPr marL="0" indent="0">
              <a:buNone/>
            </a:pPr>
            <a:r>
              <a:rPr lang="fr-FR" sz="2600" dirty="0">
                <a:solidFill>
                  <a:schemeClr val="accent4">
                    <a:lumMod val="60000"/>
                    <a:lumOff val="40000"/>
                  </a:schemeClr>
                </a:solidFill>
                <a:ea typeface="+mn-lt"/>
                <a:cs typeface="+mn-lt"/>
              </a:rPr>
              <a:t>◗ Voici les principaux </a:t>
            </a:r>
            <a:r>
              <a:rPr lang="fr-FR" sz="2600" dirty="0">
                <a:solidFill>
                  <a:srgbClr val="7030A0"/>
                </a:solidFill>
                <a:ea typeface="+mn-lt"/>
                <a:cs typeface="+mn-lt"/>
              </a:rPr>
              <a:t>adverbes d’intensité</a:t>
            </a:r>
            <a:r>
              <a:rPr lang="fr-FR" sz="2600" dirty="0">
                <a:solidFill>
                  <a:schemeClr val="accent4">
                    <a:lumMod val="60000"/>
                    <a:lumOff val="40000"/>
                  </a:schemeClr>
                </a:solidFill>
                <a:ea typeface="+mn-lt"/>
                <a:cs typeface="+mn-lt"/>
              </a:rPr>
              <a:t> : assez, aussi, autant, beaucoup, moins, peu, plus, presque, très.</a:t>
            </a:r>
          </a:p>
        </p:txBody>
      </p:sp>
    </p:spTree>
    <p:extLst>
      <p:ext uri="{BB962C8B-B14F-4D97-AF65-F5344CB8AC3E}">
        <p14:creationId xmlns:p14="http://schemas.microsoft.com/office/powerpoint/2010/main" val="14265584"/>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2598215-407B-40D5-89B5-15CEBC40B555}"/>
              </a:ext>
            </a:extLst>
          </p:cNvPr>
          <p:cNvSpPr>
            <a:spLocks noGrp="1"/>
          </p:cNvSpPr>
          <p:nvPr>
            <p:ph type="title"/>
          </p:nvPr>
        </p:nvSpPr>
        <p:spPr>
          <a:xfrm>
            <a:off x="848591" y="-287632"/>
            <a:ext cx="10668000" cy="1524000"/>
          </a:xfrm>
        </p:spPr>
        <p:txBody>
          <a:bodyPr/>
          <a:lstStyle/>
          <a:p>
            <a:pPr algn="ctr"/>
            <a:r>
              <a:rPr lang="fr-FR" b="1" i="1" u="sng" dirty="0">
                <a:solidFill>
                  <a:srgbClr val="FF0000"/>
                </a:solidFill>
              </a:rPr>
              <a:t>V- </a:t>
            </a:r>
            <a:r>
              <a:rPr lang="fr-FR" b="1" i="1" u="sng" dirty="0">
                <a:solidFill>
                  <a:srgbClr val="FF0000"/>
                </a:solidFill>
                <a:ea typeface="+mj-lt"/>
                <a:cs typeface="+mj-lt"/>
              </a:rPr>
              <a:t>Les adverbes de temps.</a:t>
            </a:r>
            <a:endParaRPr lang="fr-FR" b="1" i="1" u="sng">
              <a:solidFill>
                <a:srgbClr val="FF0000"/>
              </a:solidFill>
              <a:ea typeface="+mj-lt"/>
              <a:cs typeface="+mj-lt"/>
            </a:endParaRPr>
          </a:p>
        </p:txBody>
      </p:sp>
      <p:sp>
        <p:nvSpPr>
          <p:cNvPr id="3" name="Espace réservé du contenu 2">
            <a:extLst>
              <a:ext uri="{FF2B5EF4-FFF2-40B4-BE49-F238E27FC236}">
                <a16:creationId xmlns:a16="http://schemas.microsoft.com/office/drawing/2014/main" id="{E24BBA8B-B168-4286-ABE7-757C98FCA93D}"/>
              </a:ext>
            </a:extLst>
          </p:cNvPr>
          <p:cNvSpPr>
            <a:spLocks noGrp="1"/>
          </p:cNvSpPr>
          <p:nvPr>
            <p:ph idx="1"/>
          </p:nvPr>
        </p:nvSpPr>
        <p:spPr>
          <a:xfrm>
            <a:off x="848591" y="1021773"/>
            <a:ext cx="10668000" cy="5445992"/>
          </a:xfrm>
        </p:spPr>
        <p:txBody>
          <a:bodyPr vert="horz" lIns="91440" tIns="45720" rIns="91440" bIns="45720" rtlCol="0" anchor="t">
            <a:normAutofit/>
          </a:bodyPr>
          <a:lstStyle/>
          <a:p>
            <a:pPr marL="0" indent="0">
              <a:buNone/>
            </a:pPr>
            <a:r>
              <a:rPr lang="fr-FR" sz="1800" dirty="0">
                <a:solidFill>
                  <a:schemeClr val="accent5">
                    <a:lumMod val="60000"/>
                    <a:lumOff val="40000"/>
                  </a:schemeClr>
                </a:solidFill>
                <a:ea typeface="+mn-lt"/>
                <a:cs typeface="+mn-lt"/>
              </a:rPr>
              <a:t>◗ Ils peuvent </a:t>
            </a:r>
            <a:r>
              <a:rPr lang="fr-FR" sz="1800" dirty="0">
                <a:solidFill>
                  <a:srgbClr val="7030A0"/>
                </a:solidFill>
                <a:ea typeface="+mn-lt"/>
                <a:cs typeface="+mn-lt"/>
              </a:rPr>
              <a:t>compléter un adjectif ou un adverbe</a:t>
            </a:r>
            <a:r>
              <a:rPr lang="fr-FR" sz="1800" dirty="0">
                <a:solidFill>
                  <a:schemeClr val="accent5">
                    <a:lumMod val="60000"/>
                    <a:lumOff val="40000"/>
                  </a:schemeClr>
                </a:solidFill>
                <a:ea typeface="+mn-lt"/>
                <a:cs typeface="+mn-lt"/>
              </a:rPr>
              <a:t> : </a:t>
            </a:r>
          </a:p>
          <a:p>
            <a:pPr marL="0" indent="0">
              <a:buNone/>
            </a:pPr>
            <a:r>
              <a:rPr lang="fr-FR" sz="1800" dirty="0">
                <a:solidFill>
                  <a:schemeClr val="accent5">
                    <a:lumMod val="60000"/>
                    <a:lumOff val="40000"/>
                  </a:schemeClr>
                </a:solidFill>
                <a:ea typeface="+mn-lt"/>
                <a:cs typeface="+mn-lt"/>
              </a:rPr>
              <a:t>Vous êtes encore jeune. </a:t>
            </a:r>
          </a:p>
          <a:p>
            <a:pPr marL="0" indent="0">
              <a:buNone/>
            </a:pPr>
            <a:r>
              <a:rPr lang="fr-FR" sz="1800" dirty="0">
                <a:solidFill>
                  <a:schemeClr val="accent5">
                    <a:lumMod val="60000"/>
                    <a:lumOff val="40000"/>
                  </a:schemeClr>
                </a:solidFill>
                <a:ea typeface="+mn-lt"/>
                <a:cs typeface="+mn-lt"/>
              </a:rPr>
              <a:t>Il travaille encore beaucoup. </a:t>
            </a:r>
          </a:p>
          <a:p>
            <a:pPr marL="0" indent="0">
              <a:buNone/>
            </a:pPr>
            <a:r>
              <a:rPr lang="fr-FR" sz="1800" dirty="0">
                <a:solidFill>
                  <a:schemeClr val="accent5">
                    <a:lumMod val="60000"/>
                    <a:lumOff val="40000"/>
                  </a:schemeClr>
                </a:solidFill>
                <a:ea typeface="+mn-lt"/>
                <a:cs typeface="+mn-lt"/>
              </a:rPr>
              <a:t>◗ Mais ce sont surtout des </a:t>
            </a:r>
            <a:r>
              <a:rPr lang="fr-FR" sz="1800" dirty="0">
                <a:solidFill>
                  <a:srgbClr val="7030A0"/>
                </a:solidFill>
                <a:ea typeface="+mn-lt"/>
                <a:cs typeface="+mn-lt"/>
              </a:rPr>
              <a:t>compléments circonstanciels de temps</a:t>
            </a:r>
            <a:r>
              <a:rPr lang="fr-FR" sz="1800" dirty="0">
                <a:solidFill>
                  <a:schemeClr val="accent5">
                    <a:lumMod val="60000"/>
                    <a:lumOff val="40000"/>
                  </a:schemeClr>
                </a:solidFill>
                <a:ea typeface="+mn-lt"/>
                <a:cs typeface="+mn-lt"/>
              </a:rPr>
              <a:t> :</a:t>
            </a:r>
          </a:p>
          <a:p>
            <a:pPr marL="0" indent="0">
              <a:buNone/>
            </a:pPr>
            <a:r>
              <a:rPr lang="fr-FR" sz="1800" dirty="0">
                <a:solidFill>
                  <a:schemeClr val="accent5">
                    <a:lumMod val="60000"/>
                    <a:lumOff val="40000"/>
                  </a:schemeClr>
                </a:solidFill>
                <a:ea typeface="+mn-lt"/>
                <a:cs typeface="+mn-lt"/>
              </a:rPr>
              <a:t> Je viendrai demain. Il est parti tout de suite. Il me téléphone souvent. </a:t>
            </a:r>
          </a:p>
          <a:p>
            <a:pPr marL="0" indent="0">
              <a:buNone/>
            </a:pPr>
            <a:r>
              <a:rPr lang="fr-FR" sz="1800" dirty="0">
                <a:solidFill>
                  <a:schemeClr val="accent5">
                    <a:lumMod val="60000"/>
                    <a:lumOff val="40000"/>
                  </a:schemeClr>
                </a:solidFill>
                <a:ea typeface="+mn-lt"/>
                <a:cs typeface="+mn-lt"/>
              </a:rPr>
              <a:t>◗ Ils expriment </a:t>
            </a:r>
            <a:r>
              <a:rPr lang="fr-FR" sz="1800" dirty="0">
                <a:solidFill>
                  <a:srgbClr val="7030A0"/>
                </a:solidFill>
                <a:ea typeface="+mn-lt"/>
                <a:cs typeface="+mn-lt"/>
              </a:rPr>
              <a:t>diverses valeurs </a:t>
            </a:r>
            <a:r>
              <a:rPr lang="fr-FR" sz="1800" dirty="0">
                <a:solidFill>
                  <a:schemeClr val="accent5">
                    <a:lumMod val="60000"/>
                    <a:lumOff val="40000"/>
                  </a:schemeClr>
                </a:solidFill>
                <a:ea typeface="+mn-lt"/>
                <a:cs typeface="+mn-lt"/>
              </a:rPr>
              <a:t>de temps :</a:t>
            </a:r>
          </a:p>
          <a:p>
            <a:pPr marL="0" indent="0">
              <a:buNone/>
            </a:pPr>
            <a:r>
              <a:rPr lang="fr-FR" sz="1800" dirty="0">
                <a:solidFill>
                  <a:schemeClr val="accent5">
                    <a:lumMod val="60000"/>
                    <a:lumOff val="40000"/>
                  </a:schemeClr>
                </a:solidFill>
                <a:ea typeface="+mn-lt"/>
                <a:cs typeface="+mn-lt"/>
              </a:rPr>
              <a:t> • une </a:t>
            </a:r>
            <a:r>
              <a:rPr lang="fr-FR" sz="1800" dirty="0">
                <a:solidFill>
                  <a:srgbClr val="7030A0"/>
                </a:solidFill>
                <a:ea typeface="+mn-lt"/>
                <a:cs typeface="+mn-lt"/>
              </a:rPr>
              <a:t>période </a:t>
            </a:r>
            <a:r>
              <a:rPr lang="fr-FR" sz="1800" dirty="0">
                <a:solidFill>
                  <a:schemeClr val="accent5">
                    <a:lumMod val="60000"/>
                    <a:lumOff val="40000"/>
                  </a:schemeClr>
                </a:solidFill>
                <a:ea typeface="+mn-lt"/>
                <a:cs typeface="+mn-lt"/>
              </a:rPr>
              <a:t>: hier, avant-hier, aujourd’hui, maintenant, demain, aprèsdemain, autrefois, jadis, naguère, avant, après, bientôt, tôt, tard, etc. </a:t>
            </a:r>
          </a:p>
          <a:p>
            <a:pPr marL="0" indent="0">
              <a:buNone/>
            </a:pPr>
            <a:r>
              <a:rPr lang="fr-FR" sz="1800" dirty="0">
                <a:solidFill>
                  <a:schemeClr val="accent5">
                    <a:lumMod val="60000"/>
                    <a:lumOff val="40000"/>
                  </a:schemeClr>
                </a:solidFill>
                <a:ea typeface="+mn-lt"/>
                <a:cs typeface="+mn-lt"/>
              </a:rPr>
              <a:t>• un </a:t>
            </a:r>
            <a:r>
              <a:rPr lang="fr-FR" sz="1800" dirty="0">
                <a:solidFill>
                  <a:srgbClr val="7030A0"/>
                </a:solidFill>
                <a:ea typeface="+mn-lt"/>
                <a:cs typeface="+mn-lt"/>
              </a:rPr>
              <a:t>moment </a:t>
            </a:r>
            <a:r>
              <a:rPr lang="fr-FR" sz="1800" dirty="0">
                <a:solidFill>
                  <a:schemeClr val="accent5">
                    <a:lumMod val="60000"/>
                    <a:lumOff val="40000"/>
                  </a:schemeClr>
                </a:solidFill>
                <a:ea typeface="+mn-lt"/>
                <a:cs typeface="+mn-lt"/>
              </a:rPr>
              <a:t>: aussitôt, alors, déjà, enfin, soudain, tout à coup, brusquement, etc. </a:t>
            </a:r>
          </a:p>
          <a:p>
            <a:pPr marL="0" indent="0">
              <a:buNone/>
            </a:pPr>
            <a:r>
              <a:rPr lang="fr-FR" sz="1800" dirty="0">
                <a:solidFill>
                  <a:schemeClr val="accent5">
                    <a:lumMod val="60000"/>
                    <a:lumOff val="40000"/>
                  </a:schemeClr>
                </a:solidFill>
                <a:ea typeface="+mn-lt"/>
                <a:cs typeface="+mn-lt"/>
              </a:rPr>
              <a:t>• une </a:t>
            </a:r>
            <a:r>
              <a:rPr lang="fr-FR" sz="1800" dirty="0">
                <a:solidFill>
                  <a:srgbClr val="7030A0"/>
                </a:solidFill>
                <a:ea typeface="+mn-lt"/>
                <a:cs typeface="+mn-lt"/>
              </a:rPr>
              <a:t>durée </a:t>
            </a:r>
            <a:r>
              <a:rPr lang="fr-FR" sz="1800" dirty="0">
                <a:solidFill>
                  <a:schemeClr val="accent5">
                    <a:lumMod val="60000"/>
                    <a:lumOff val="40000"/>
                  </a:schemeClr>
                </a:solidFill>
                <a:ea typeface="+mn-lt"/>
                <a:cs typeface="+mn-lt"/>
              </a:rPr>
              <a:t>: longtemps, depuis, encore, toujours, bientôt, tout de suite, etc. </a:t>
            </a:r>
          </a:p>
          <a:p>
            <a:pPr marL="0" indent="0">
              <a:buNone/>
            </a:pPr>
            <a:r>
              <a:rPr lang="fr-FR" sz="1800" dirty="0">
                <a:solidFill>
                  <a:schemeClr val="accent5">
                    <a:lumMod val="60000"/>
                    <a:lumOff val="40000"/>
                  </a:schemeClr>
                </a:solidFill>
                <a:ea typeface="+mn-lt"/>
                <a:cs typeface="+mn-lt"/>
              </a:rPr>
              <a:t>• une </a:t>
            </a:r>
            <a:r>
              <a:rPr lang="fr-FR" sz="1800" dirty="0">
                <a:solidFill>
                  <a:srgbClr val="7030A0"/>
                </a:solidFill>
                <a:ea typeface="+mn-lt"/>
                <a:cs typeface="+mn-lt"/>
              </a:rPr>
              <a:t>fréquence </a:t>
            </a:r>
            <a:r>
              <a:rPr lang="fr-FR" sz="1800" dirty="0">
                <a:solidFill>
                  <a:schemeClr val="accent5">
                    <a:lumMod val="60000"/>
                    <a:lumOff val="40000"/>
                  </a:schemeClr>
                </a:solidFill>
                <a:ea typeface="+mn-lt"/>
                <a:cs typeface="+mn-lt"/>
              </a:rPr>
              <a:t>: jamais, parfois, quelquefois, souvent, habituellement, d’habitude, régulièrement, etc.</a:t>
            </a:r>
          </a:p>
        </p:txBody>
      </p:sp>
    </p:spTree>
    <p:extLst>
      <p:ext uri="{BB962C8B-B14F-4D97-AF65-F5344CB8AC3E}">
        <p14:creationId xmlns:p14="http://schemas.microsoft.com/office/powerpoint/2010/main" val="27237615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99EA04-B7D2-4337-AD5B-0DC65475149C}"/>
              </a:ext>
            </a:extLst>
          </p:cNvPr>
          <p:cNvSpPr>
            <a:spLocks noGrp="1"/>
          </p:cNvSpPr>
          <p:nvPr>
            <p:ph type="title"/>
          </p:nvPr>
        </p:nvSpPr>
        <p:spPr>
          <a:xfrm>
            <a:off x="728870" y="-198783"/>
            <a:ext cx="10668000" cy="1524000"/>
          </a:xfrm>
        </p:spPr>
        <p:txBody>
          <a:bodyPr/>
          <a:lstStyle/>
          <a:p>
            <a:pPr algn="ctr"/>
            <a:r>
              <a:rPr lang="fr-FR" b="1" i="1" u="sng">
                <a:solidFill>
                  <a:srgbClr val="FF0000"/>
                </a:solidFill>
              </a:rPr>
              <a:t>VI- </a:t>
            </a:r>
            <a:r>
              <a:rPr lang="fr-FR" b="1" i="1" u="sng">
                <a:solidFill>
                  <a:srgbClr val="FF0000"/>
                </a:solidFill>
                <a:ea typeface="+mj-lt"/>
                <a:cs typeface="+mj-lt"/>
              </a:rPr>
              <a:t>Les adverbes de lieu. </a:t>
            </a:r>
            <a:endParaRPr lang="fr-FR"/>
          </a:p>
        </p:txBody>
      </p:sp>
      <p:sp>
        <p:nvSpPr>
          <p:cNvPr id="3" name="Espace réservé du contenu 2">
            <a:extLst>
              <a:ext uri="{FF2B5EF4-FFF2-40B4-BE49-F238E27FC236}">
                <a16:creationId xmlns:a16="http://schemas.microsoft.com/office/drawing/2014/main" id="{9E3C3722-E26A-456A-A462-4151C0F137A2}"/>
              </a:ext>
            </a:extLst>
          </p:cNvPr>
          <p:cNvSpPr>
            <a:spLocks noGrp="1"/>
          </p:cNvSpPr>
          <p:nvPr>
            <p:ph idx="1"/>
          </p:nvPr>
        </p:nvSpPr>
        <p:spPr>
          <a:xfrm>
            <a:off x="762000" y="828260"/>
            <a:ext cx="11280913" cy="3039518"/>
          </a:xfrm>
        </p:spPr>
        <p:txBody>
          <a:bodyPr vert="horz" lIns="91440" tIns="45720" rIns="91440" bIns="45720" rtlCol="0" anchor="t">
            <a:normAutofit/>
          </a:bodyPr>
          <a:lstStyle/>
          <a:p>
            <a:pPr marL="0" indent="0">
              <a:buNone/>
            </a:pPr>
            <a:r>
              <a:rPr lang="fr-FR" sz="2400">
                <a:solidFill>
                  <a:schemeClr val="accent4">
                    <a:lumMod val="60000"/>
                    <a:lumOff val="40000"/>
                  </a:schemeClr>
                </a:solidFill>
                <a:ea typeface="+mn-lt"/>
                <a:cs typeface="+mn-lt"/>
              </a:rPr>
              <a:t>◗ Ce sont </a:t>
            </a:r>
            <a:r>
              <a:rPr lang="fr-FR" sz="2400">
                <a:solidFill>
                  <a:srgbClr val="7030A0"/>
                </a:solidFill>
                <a:ea typeface="+mn-lt"/>
                <a:cs typeface="+mn-lt"/>
              </a:rPr>
              <a:t>des compléments circonstanciels de lieu</a:t>
            </a:r>
            <a:r>
              <a:rPr lang="fr-FR" sz="2400">
                <a:solidFill>
                  <a:schemeClr val="accent4">
                    <a:lumMod val="60000"/>
                    <a:lumOff val="40000"/>
                  </a:schemeClr>
                </a:solidFill>
                <a:ea typeface="+mn-lt"/>
                <a:cs typeface="+mn-lt"/>
              </a:rPr>
              <a:t> : </a:t>
            </a:r>
            <a:endParaRPr lang="fr-FR" sz="2400">
              <a:solidFill>
                <a:schemeClr val="accent4">
                  <a:lumMod val="60000"/>
                  <a:lumOff val="40000"/>
                </a:schemeClr>
              </a:solidFill>
            </a:endParaRPr>
          </a:p>
          <a:p>
            <a:pPr marL="0" indent="0">
              <a:buNone/>
            </a:pPr>
            <a:r>
              <a:rPr lang="fr-FR" sz="2400">
                <a:solidFill>
                  <a:schemeClr val="accent4">
                    <a:lumMod val="60000"/>
                    <a:lumOff val="40000"/>
                  </a:schemeClr>
                </a:solidFill>
                <a:ea typeface="+mn-lt"/>
                <a:cs typeface="+mn-lt"/>
              </a:rPr>
              <a:t>Il y avait des fleurs partout. Je reste ici. Il n’est pas là. </a:t>
            </a:r>
          </a:p>
          <a:p>
            <a:pPr marL="0" indent="0">
              <a:buNone/>
            </a:pPr>
            <a:r>
              <a:rPr lang="fr-FR" sz="2400">
                <a:solidFill>
                  <a:schemeClr val="accent4">
                    <a:lumMod val="60000"/>
                    <a:lumOff val="40000"/>
                  </a:schemeClr>
                </a:solidFill>
                <a:ea typeface="+mn-lt"/>
                <a:cs typeface="+mn-lt"/>
              </a:rPr>
              <a:t>◗ Voici les principaux</a:t>
            </a:r>
            <a:r>
              <a:rPr lang="fr-FR" sz="2400">
                <a:solidFill>
                  <a:srgbClr val="7030A0"/>
                </a:solidFill>
                <a:ea typeface="+mn-lt"/>
                <a:cs typeface="+mn-lt"/>
              </a:rPr>
              <a:t> adverbes de lieu</a:t>
            </a:r>
            <a:r>
              <a:rPr lang="fr-FR" sz="2400">
                <a:solidFill>
                  <a:schemeClr val="accent4">
                    <a:lumMod val="60000"/>
                    <a:lumOff val="40000"/>
                  </a:schemeClr>
                </a:solidFill>
                <a:ea typeface="+mn-lt"/>
                <a:cs typeface="+mn-lt"/>
              </a:rPr>
              <a:t> : </a:t>
            </a:r>
          </a:p>
          <a:p>
            <a:pPr marL="0" indent="0">
              <a:buNone/>
            </a:pPr>
            <a:r>
              <a:rPr lang="fr-FR" sz="2400">
                <a:solidFill>
                  <a:schemeClr val="accent4">
                    <a:lumMod val="60000"/>
                    <a:lumOff val="40000"/>
                  </a:schemeClr>
                </a:solidFill>
                <a:ea typeface="+mn-lt"/>
                <a:cs typeface="+mn-lt"/>
              </a:rPr>
              <a:t>ici, là (attention à l’accent !), làbas, ailleurs, loin, près, devant, avant, derrière, après, dessus, dessous, autour, dedans, dehors, partout.</a:t>
            </a:r>
          </a:p>
          <a:p>
            <a:pPr marL="0" indent="0">
              <a:buNone/>
            </a:pPr>
            <a:endParaRPr lang="fr-FR" sz="2400" dirty="0">
              <a:solidFill>
                <a:schemeClr val="accent4">
                  <a:lumMod val="60000"/>
                  <a:lumOff val="40000"/>
                </a:schemeClr>
              </a:solidFill>
            </a:endParaRPr>
          </a:p>
        </p:txBody>
      </p:sp>
      <p:sp>
        <p:nvSpPr>
          <p:cNvPr id="5" name="Titre 1">
            <a:extLst>
              <a:ext uri="{FF2B5EF4-FFF2-40B4-BE49-F238E27FC236}">
                <a16:creationId xmlns:a16="http://schemas.microsoft.com/office/drawing/2014/main" id="{B716E305-D957-4AA3-AC58-3BB2CE964C24}"/>
              </a:ext>
            </a:extLst>
          </p:cNvPr>
          <p:cNvSpPr txBox="1">
            <a:spLocks/>
          </p:cNvSpPr>
          <p:nvPr/>
        </p:nvSpPr>
        <p:spPr>
          <a:xfrm>
            <a:off x="762000" y="3081129"/>
            <a:ext cx="10668000" cy="1524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fr-FR" b="1" i="1" u="sng">
                <a:solidFill>
                  <a:srgbClr val="FF0000"/>
                </a:solidFill>
              </a:rPr>
              <a:t>VI- </a:t>
            </a:r>
            <a:r>
              <a:rPr lang="fr-FR" b="1" i="1" u="sng">
                <a:solidFill>
                  <a:srgbClr val="FF0000"/>
                </a:solidFill>
                <a:ea typeface="+mj-lt"/>
                <a:cs typeface="+mj-lt"/>
              </a:rPr>
              <a:t>Les adverbes de manière.</a:t>
            </a:r>
            <a:endParaRPr lang="fr-FR"/>
          </a:p>
        </p:txBody>
      </p:sp>
      <p:sp>
        <p:nvSpPr>
          <p:cNvPr id="6" name="ZoneTexte 5">
            <a:extLst>
              <a:ext uri="{FF2B5EF4-FFF2-40B4-BE49-F238E27FC236}">
                <a16:creationId xmlns:a16="http://schemas.microsoft.com/office/drawing/2014/main" id="{4844A067-B386-430C-BE1B-85DAB68FDB5F}"/>
              </a:ext>
            </a:extLst>
          </p:cNvPr>
          <p:cNvSpPr txBox="1"/>
          <p:nvPr/>
        </p:nvSpPr>
        <p:spPr>
          <a:xfrm>
            <a:off x="732182" y="4244009"/>
            <a:ext cx="11820939"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2400">
                <a:solidFill>
                  <a:schemeClr val="accent4">
                    <a:lumMod val="60000"/>
                    <a:lumOff val="40000"/>
                  </a:schemeClr>
                </a:solidFill>
                <a:ea typeface="+mn-lt"/>
                <a:cs typeface="+mn-lt"/>
              </a:rPr>
              <a:t>◗ Ce sont </a:t>
            </a:r>
            <a:r>
              <a:rPr lang="fr-FR" sz="2400">
                <a:solidFill>
                  <a:srgbClr val="7030A0"/>
                </a:solidFill>
                <a:ea typeface="+mn-lt"/>
                <a:cs typeface="+mn-lt"/>
              </a:rPr>
              <a:t>des compléments circonstanciels de manière</a:t>
            </a:r>
            <a:r>
              <a:rPr lang="fr-FR" sz="2400">
                <a:solidFill>
                  <a:schemeClr val="accent4">
                    <a:lumMod val="60000"/>
                    <a:lumOff val="40000"/>
                  </a:schemeClr>
                </a:solidFill>
                <a:ea typeface="+mn-lt"/>
                <a:cs typeface="+mn-lt"/>
              </a:rPr>
              <a:t> :</a:t>
            </a:r>
          </a:p>
          <a:p>
            <a:r>
              <a:rPr lang="fr-FR" sz="2400">
                <a:solidFill>
                  <a:schemeClr val="accent4">
                    <a:lumMod val="60000"/>
                    <a:lumOff val="40000"/>
                  </a:schemeClr>
                </a:solidFill>
                <a:ea typeface="+mn-lt"/>
                <a:cs typeface="+mn-lt"/>
              </a:rPr>
              <a:t> Il travaille bien. Il dort calmement.</a:t>
            </a:r>
          </a:p>
          <a:p>
            <a:r>
              <a:rPr lang="fr-FR" sz="2400">
                <a:solidFill>
                  <a:schemeClr val="accent4">
                    <a:lumMod val="60000"/>
                    <a:lumOff val="40000"/>
                  </a:schemeClr>
                </a:solidFill>
                <a:ea typeface="+mn-lt"/>
                <a:cs typeface="+mn-lt"/>
              </a:rPr>
              <a:t> ◗ Voici les principaux </a:t>
            </a:r>
            <a:r>
              <a:rPr lang="fr-FR" sz="2400">
                <a:solidFill>
                  <a:srgbClr val="7030A0"/>
                </a:solidFill>
                <a:ea typeface="+mn-lt"/>
                <a:cs typeface="+mn-lt"/>
              </a:rPr>
              <a:t>adverbes de manière</a:t>
            </a:r>
            <a:r>
              <a:rPr lang="fr-FR" sz="2400">
                <a:solidFill>
                  <a:schemeClr val="accent4">
                    <a:lumMod val="60000"/>
                    <a:lumOff val="40000"/>
                  </a:schemeClr>
                </a:solidFill>
                <a:ea typeface="+mn-lt"/>
                <a:cs typeface="+mn-lt"/>
              </a:rPr>
              <a:t> : bien,mal,mieux,vite, ensemble, debout, exprès, ainsi, etc. et les adverbes en -ment : lentement, rapidement, tranquillement, etc.</a:t>
            </a:r>
            <a:endParaRPr lang="fr-FR" sz="2400">
              <a:solidFill>
                <a:schemeClr val="accent4">
                  <a:lumMod val="60000"/>
                  <a:lumOff val="40000"/>
                </a:schemeClr>
              </a:solidFill>
            </a:endParaRPr>
          </a:p>
        </p:txBody>
      </p:sp>
    </p:spTree>
    <p:extLst>
      <p:ext uri="{BB962C8B-B14F-4D97-AF65-F5344CB8AC3E}">
        <p14:creationId xmlns:p14="http://schemas.microsoft.com/office/powerpoint/2010/main" val="18812496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B61DC0F-E6D3-4665-BEED-34D2247414DE}"/>
              </a:ext>
            </a:extLst>
          </p:cNvPr>
          <p:cNvSpPr>
            <a:spLocks noGrp="1"/>
          </p:cNvSpPr>
          <p:nvPr>
            <p:ph type="title"/>
          </p:nvPr>
        </p:nvSpPr>
        <p:spPr>
          <a:xfrm>
            <a:off x="728870" y="298174"/>
            <a:ext cx="10668000" cy="1524000"/>
          </a:xfrm>
        </p:spPr>
        <p:txBody>
          <a:bodyPr/>
          <a:lstStyle/>
          <a:p>
            <a:pPr algn="ctr"/>
            <a:r>
              <a:rPr lang="fr-FR" b="1" i="1" u="sng" dirty="0">
                <a:solidFill>
                  <a:srgbClr val="FF0000"/>
                </a:solidFill>
              </a:rPr>
              <a:t>VIII - </a:t>
            </a:r>
            <a:r>
              <a:rPr lang="fr-FR" b="1" i="1" u="sng">
                <a:solidFill>
                  <a:srgbClr val="FF0000"/>
                </a:solidFill>
                <a:latin typeface="Georgia Pro Black"/>
              </a:rPr>
              <a:t>Les adverbes de phrase.</a:t>
            </a:r>
            <a:endParaRPr lang="fr-FR" b="1" i="1" u="sng">
              <a:solidFill>
                <a:srgbClr val="FF0000"/>
              </a:solidFill>
              <a:ea typeface="+mj-lt"/>
              <a:cs typeface="+mj-lt"/>
            </a:endParaRPr>
          </a:p>
          <a:p>
            <a:endParaRPr lang="fr-FR" b="1" i="1" u="sng" dirty="0">
              <a:solidFill>
                <a:srgbClr val="FF0000"/>
              </a:solidFill>
            </a:endParaRPr>
          </a:p>
        </p:txBody>
      </p:sp>
      <p:sp>
        <p:nvSpPr>
          <p:cNvPr id="3" name="Espace réservé du contenu 2">
            <a:extLst>
              <a:ext uri="{FF2B5EF4-FFF2-40B4-BE49-F238E27FC236}">
                <a16:creationId xmlns:a16="http://schemas.microsoft.com/office/drawing/2014/main" id="{142F7466-9F2F-4AF3-8814-81343C99BC23}"/>
              </a:ext>
            </a:extLst>
          </p:cNvPr>
          <p:cNvSpPr>
            <a:spLocks noGrp="1"/>
          </p:cNvSpPr>
          <p:nvPr>
            <p:ph idx="1"/>
          </p:nvPr>
        </p:nvSpPr>
        <p:spPr>
          <a:xfrm>
            <a:off x="795130" y="1524000"/>
            <a:ext cx="10452653" cy="4853407"/>
          </a:xfrm>
        </p:spPr>
        <p:txBody>
          <a:bodyPr vert="horz" lIns="91440" tIns="45720" rIns="91440" bIns="45720" rtlCol="0" anchor="t">
            <a:noAutofit/>
          </a:bodyPr>
          <a:lstStyle/>
          <a:p>
            <a:pPr marL="0" indent="0">
              <a:buNone/>
            </a:pPr>
            <a:r>
              <a:rPr lang="fr-FR" sz="2000">
                <a:solidFill>
                  <a:schemeClr val="accent4">
                    <a:lumMod val="60000"/>
                    <a:lumOff val="40000"/>
                  </a:schemeClr>
                </a:solidFill>
                <a:ea typeface="+mn-lt"/>
                <a:cs typeface="+mn-lt"/>
              </a:rPr>
              <a:t>◗ Ce sont des adverbes de</a:t>
            </a:r>
            <a:r>
              <a:rPr lang="fr-FR" sz="2000">
                <a:solidFill>
                  <a:srgbClr val="7030A0"/>
                </a:solidFill>
                <a:ea typeface="+mn-lt"/>
                <a:cs typeface="+mn-lt"/>
              </a:rPr>
              <a:t> types de phrase</a:t>
            </a:r>
            <a:r>
              <a:rPr lang="fr-FR" sz="2000">
                <a:solidFill>
                  <a:schemeClr val="accent4">
                    <a:lumMod val="60000"/>
                    <a:lumOff val="40000"/>
                  </a:schemeClr>
                </a:solidFill>
                <a:ea typeface="+mn-lt"/>
                <a:cs typeface="+mn-lt"/>
              </a:rPr>
              <a:t> :</a:t>
            </a:r>
            <a:endParaRPr lang="fr-FR">
              <a:solidFill>
                <a:schemeClr val="accent4">
                  <a:lumMod val="60000"/>
                  <a:lumOff val="40000"/>
                </a:schemeClr>
              </a:solidFill>
            </a:endParaRPr>
          </a:p>
          <a:p>
            <a:pPr marL="0" indent="0">
              <a:buNone/>
            </a:pPr>
            <a:r>
              <a:rPr lang="fr-FR" sz="2000">
                <a:solidFill>
                  <a:schemeClr val="accent4">
                    <a:lumMod val="60000"/>
                    <a:lumOff val="40000"/>
                  </a:schemeClr>
                </a:solidFill>
                <a:ea typeface="+mn-lt"/>
                <a:cs typeface="+mn-lt"/>
              </a:rPr>
              <a:t>• Adverbes d’affirmation : Oui. Si. </a:t>
            </a:r>
          </a:p>
          <a:p>
            <a:pPr marL="0" indent="0">
              <a:buNone/>
            </a:pPr>
            <a:r>
              <a:rPr lang="fr-FR" sz="2000">
                <a:solidFill>
                  <a:schemeClr val="accent4">
                    <a:lumMod val="60000"/>
                    <a:lumOff val="40000"/>
                  </a:schemeClr>
                </a:solidFill>
                <a:ea typeface="+mn-lt"/>
                <a:cs typeface="+mn-lt"/>
              </a:rPr>
              <a:t>•Adverbes de négation :Non. Il ne chante pas. Il ne chante plus. Il ne chante jamais. </a:t>
            </a:r>
          </a:p>
          <a:p>
            <a:pPr marL="0" indent="0">
              <a:buNone/>
            </a:pPr>
            <a:r>
              <a:rPr lang="fr-FR" sz="2000">
                <a:solidFill>
                  <a:schemeClr val="accent4">
                    <a:lumMod val="60000"/>
                    <a:lumOff val="40000"/>
                  </a:schemeClr>
                </a:solidFill>
                <a:ea typeface="+mn-lt"/>
                <a:cs typeface="+mn-lt"/>
              </a:rPr>
              <a:t>• Adverbes interrogatifs : Où ? Quand ? Pourquoi ? Comment ? Combien ? </a:t>
            </a:r>
          </a:p>
          <a:p>
            <a:pPr marL="0" indent="0">
              <a:buNone/>
            </a:pPr>
            <a:r>
              <a:rPr lang="fr-FR" sz="2000">
                <a:solidFill>
                  <a:schemeClr val="accent4">
                    <a:lumMod val="60000"/>
                    <a:lumOff val="40000"/>
                  </a:schemeClr>
                </a:solidFill>
                <a:ea typeface="+mn-lt"/>
                <a:cs typeface="+mn-lt"/>
              </a:rPr>
              <a:t>• Adverbes exclamatifs : Comme c’est bon ! Que c’est bon ! </a:t>
            </a:r>
          </a:p>
          <a:p>
            <a:pPr marL="0" indent="0">
              <a:buNone/>
            </a:pPr>
            <a:r>
              <a:rPr lang="fr-FR" sz="2000">
                <a:solidFill>
                  <a:schemeClr val="accent4">
                    <a:lumMod val="60000"/>
                    <a:lumOff val="40000"/>
                  </a:schemeClr>
                </a:solidFill>
                <a:ea typeface="+mn-lt"/>
                <a:cs typeface="+mn-lt"/>
              </a:rPr>
              <a:t>◗ ** Il existe également des adverbes de </a:t>
            </a:r>
            <a:r>
              <a:rPr lang="fr-FR" sz="2000">
                <a:solidFill>
                  <a:srgbClr val="7030A0"/>
                </a:solidFill>
                <a:ea typeface="+mn-lt"/>
                <a:cs typeface="+mn-lt"/>
              </a:rPr>
              <a:t>commentaire </a:t>
            </a:r>
            <a:r>
              <a:rPr lang="fr-FR" sz="2000">
                <a:solidFill>
                  <a:schemeClr val="accent4">
                    <a:lumMod val="60000"/>
                    <a:lumOff val="40000"/>
                  </a:schemeClr>
                </a:solidFill>
                <a:ea typeface="+mn-lt"/>
                <a:cs typeface="+mn-lt"/>
              </a:rPr>
              <a:t>qui expriment une opinion sur ce qui est dit : Peut-être qu’il a oublié son rendez-vous. Vraiment, je trouve qu’il exagère. </a:t>
            </a:r>
          </a:p>
          <a:p>
            <a:pPr marL="0" indent="0">
              <a:buNone/>
            </a:pPr>
            <a:r>
              <a:rPr lang="fr-FR" sz="2000">
                <a:solidFill>
                  <a:schemeClr val="accent4">
                    <a:lumMod val="60000"/>
                    <a:lumOff val="40000"/>
                  </a:schemeClr>
                </a:solidFill>
                <a:ea typeface="+mn-lt"/>
                <a:cs typeface="+mn-lt"/>
              </a:rPr>
              <a:t>◗ ** Enfin, on trouve des adverbes qui servent à </a:t>
            </a:r>
            <a:r>
              <a:rPr lang="fr-FR" sz="2000">
                <a:solidFill>
                  <a:srgbClr val="7030A0"/>
                </a:solidFill>
                <a:ea typeface="+mn-lt"/>
                <a:cs typeface="+mn-lt"/>
              </a:rPr>
              <a:t>repérer les différentes parties</a:t>
            </a:r>
            <a:r>
              <a:rPr lang="fr-FR" sz="2000">
                <a:solidFill>
                  <a:schemeClr val="accent4">
                    <a:lumMod val="60000"/>
                    <a:lumOff val="40000"/>
                  </a:schemeClr>
                </a:solidFill>
                <a:ea typeface="+mn-lt"/>
                <a:cs typeface="+mn-lt"/>
              </a:rPr>
              <a:t> d’un texte : ainsi, bref, enfin, néanmoins, puis, par conséquent, premièrement, deuxièmement, etc.</a:t>
            </a:r>
          </a:p>
        </p:txBody>
      </p:sp>
    </p:spTree>
    <p:extLst>
      <p:ext uri="{BB962C8B-B14F-4D97-AF65-F5344CB8AC3E}">
        <p14:creationId xmlns:p14="http://schemas.microsoft.com/office/powerpoint/2010/main" val="87918858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theme/theme1.xml><?xml version="1.0" encoding="utf-8"?>
<a:theme xmlns:a="http://schemas.openxmlformats.org/drawingml/2006/main" name="PebbleVTI">
  <a:themeElements>
    <a:clrScheme name="AnalogousFromLightSeedLeftStep">
      <a:dk1>
        <a:srgbClr val="000000"/>
      </a:dk1>
      <a:lt1>
        <a:srgbClr val="FFFFFF"/>
      </a:lt1>
      <a:dk2>
        <a:srgbClr val="243941"/>
      </a:dk2>
      <a:lt2>
        <a:srgbClr val="E5E8E2"/>
      </a:lt2>
      <a:accent1>
        <a:srgbClr val="A86EEE"/>
      </a:accent1>
      <a:accent2>
        <a:srgbClr val="534EEB"/>
      </a:accent2>
      <a:accent3>
        <a:srgbClr val="6E9FEE"/>
      </a:accent3>
      <a:accent4>
        <a:srgbClr val="27B1D4"/>
      </a:accent4>
      <a:accent5>
        <a:srgbClr val="36B69A"/>
      </a:accent5>
      <a:accent6>
        <a:srgbClr val="31B963"/>
      </a:accent6>
      <a:hlink>
        <a:srgbClr val="728B54"/>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Grand écran</PresentationFormat>
  <Paragraphs>0</Paragraphs>
  <Slides>12</Slides>
  <Notes>0</Notes>
  <HiddenSlides>0</HiddenSlides>
  <MMClips>0</MMClips>
  <ScaleCrop>false</ScaleCrop>
  <HeadingPairs>
    <vt:vector size="4" baseType="variant">
      <vt:variant>
        <vt:lpstr>Thème</vt:lpstr>
      </vt:variant>
      <vt:variant>
        <vt:i4>1</vt:i4>
      </vt:variant>
      <vt:variant>
        <vt:lpstr>Titres des diapositives</vt:lpstr>
      </vt:variant>
      <vt:variant>
        <vt:i4>12</vt:i4>
      </vt:variant>
    </vt:vector>
  </HeadingPairs>
  <TitlesOfParts>
    <vt:vector size="13" baseType="lpstr">
      <vt:lpstr>PebbleVTI</vt:lpstr>
      <vt:lpstr>Les adverbes</vt:lpstr>
      <vt:lpstr> I. Définition :</vt:lpstr>
      <vt:lpstr>Présentation PowerPoint</vt:lpstr>
      <vt:lpstr>II- La forme des adverbes.</vt:lpstr>
      <vt:lpstr>III- Les degrés des adverbes.</vt:lpstr>
      <vt:lpstr>IV- Les adverbes d’intensité. </vt:lpstr>
      <vt:lpstr>V- Les adverbes de temps.</vt:lpstr>
      <vt:lpstr>VI- Les adverbes de lieu. </vt:lpstr>
      <vt:lpstr>VIII - Les adverbes de phrase. </vt:lpstr>
      <vt:lpstr>IX - L’adverbe tout. </vt:lpstr>
      <vt:lpstr>Attention !!</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
  <cp:lastModifiedBy/>
  <cp:revision>454</cp:revision>
  <dcterms:created xsi:type="dcterms:W3CDTF">2020-11-22T13:31:57Z</dcterms:created>
  <dcterms:modified xsi:type="dcterms:W3CDTF">2020-11-22T15:30:17Z</dcterms:modified>
</cp:coreProperties>
</file>

<file path=docProps/thumbnail.jpeg>
</file>